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84" r:id="rId4"/>
    <p:sldId id="268" r:id="rId5"/>
    <p:sldId id="265" r:id="rId6"/>
    <p:sldId id="270" r:id="rId7"/>
    <p:sldId id="271" r:id="rId8"/>
    <p:sldId id="278" r:id="rId9"/>
    <p:sldId id="279" r:id="rId10"/>
    <p:sldId id="257" r:id="rId11"/>
    <p:sldId id="258" r:id="rId12"/>
    <p:sldId id="260" r:id="rId13"/>
    <p:sldId id="280" r:id="rId14"/>
    <p:sldId id="266" r:id="rId15"/>
    <p:sldId id="282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5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3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2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44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8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5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0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83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8158D-B0EB-4D12-B973-C85FB8359586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4BA6E-9E34-4D8E-975B-FA12FEAD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34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4752">
        <p14:ripple dir="ru"/>
      </p:transition>
    </mc:Choice>
    <mc:Fallback xmlns="">
      <p:transition spd="slow" advTm="14752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1.jpe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6.gif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95;&#1077;&#1088;&#1085;&#1086;&#1084;&#1086;&#1088;&#1080;&#1077;.&#1088;&#1092;/2018/05/07/cherkesskij-kamen-v-kudepste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hyperlink" Target="https://geocaching.su/?pn=101&amp;cid=15948" TargetMode="External"/><Relationship Id="rId4" Type="http://schemas.openxmlformats.org/officeDocument/2006/relationships/hyperlink" Target="https://gidposochi.ru/kudepstalesopar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6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лекс Животворов - Молчание Гор_(MP3Ball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661248"/>
            <a:ext cx="609600" cy="609600"/>
          </a:xfrm>
          <a:prstGeom prst="rect">
            <a:avLst/>
          </a:prstGeom>
        </p:spPr>
      </p:pic>
      <p:pic>
        <p:nvPicPr>
          <p:cNvPr id="1026" name="Picture 2" descr="https://catherineasquithgallery.com/uploads/posts/2021-02/1613581422_77-p-fon-dlya-prezentatsii-geroi-8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/>
          <a:stretch/>
        </p:blipFill>
        <p:spPr bwMode="auto">
          <a:xfrm>
            <a:off x="154334" y="1167606"/>
            <a:ext cx="8817581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7" b="89986" l="10668" r="9399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034">
            <a:off x="1069829" y="2398395"/>
            <a:ext cx="6289657" cy="301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349" y="2130624"/>
            <a:ext cx="87015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«Маршрут к загадке </a:t>
            </a:r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возрастом </a:t>
            </a:r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шесть тысяч лет»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414" y="0"/>
            <a:ext cx="8513420" cy="177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ВСЕРОССИЙСКИЙ КОНКУРС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«ТУРИСТИЧЕСКИЙ КОД МОЕГО ГОРОДА, ПОСЕЛКА, РАЙОНА- ПРО-ТУРИЗМ»»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 Номинация: </a:t>
            </a: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«Маршруты традиционных и религиозных культовых мест»</a:t>
            </a:r>
            <a:endParaRPr lang="ru-RU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14745" y="5381271"/>
            <a:ext cx="34381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Руководитель проекта: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Кукава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Яна Александровна,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дополнительного образования,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заместитель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директора по УВР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МБУ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ЦДиЮТиЭ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г.Сочи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6394856"/>
            <a:ext cx="143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.Сочи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6414" y="5381272"/>
            <a:ext cx="39082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Проект выполнила: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Смирнова Фелиция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Димитриевна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10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Обучающаяся объединения «Юный турист», МБУ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ЦДиЮТиЭ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г.Сочи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7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351">
        <p14:ripple dir="ru"/>
      </p:transition>
    </mc:Choice>
    <mc:Fallback xmlns="">
      <p:transition spd="slow" advTm="17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3" grpId="0"/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3672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Остановка 8.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Жертвенный камень. Загадка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возрастом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6000 лет.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 он- камень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истинной истории появления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которого никто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знает, 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гипотезы есть, и они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очень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любопытны. Мы сегодня обязательно рассмотрим некоторые из них.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Жертвенный камень в Кудепсте (фото из инстаграм svetla_sh_ka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1"/>
          <a:stretch/>
        </p:blipFill>
        <p:spPr bwMode="auto">
          <a:xfrm>
            <a:off x="4172697" y="188640"/>
            <a:ext cx="4672158" cy="3066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3967895"/>
            <a:ext cx="40573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 странного сооружения есть другие названия:</a:t>
            </a:r>
          </a:p>
          <a:p>
            <a:pPr>
              <a:buFont typeface="Arial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черкесский камень</a:t>
            </a:r>
          </a:p>
          <a:p>
            <a:pPr>
              <a:buFont typeface="Arial"/>
              <a:buChar char="•"/>
            </a:pP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кудепстенский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камень</a:t>
            </a:r>
          </a:p>
          <a:p>
            <a:pPr>
              <a:buFont typeface="Arial"/>
              <a:buChar char="•"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культовый камень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292079" cy="301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49969" y="3177842"/>
            <a:ext cx="3628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Координаты для GPS-навигации: </a:t>
            </a:r>
            <a:endParaRPr lang="ru-RU" dirty="0" smtClean="0"/>
          </a:p>
          <a:p>
            <a:r>
              <a:rPr lang="ru-RU" dirty="0" smtClean="0"/>
              <a:t>43°30′38</a:t>
            </a:r>
            <a:r>
              <a:rPr lang="ru-RU" dirty="0"/>
              <a:t>″ с. ш. 39°53′35″ в. 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предлагает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внимательно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посмотреть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этот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мегалит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загадочной историей происхождения (как и многие 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древние находки в Сочи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pic>
        <p:nvPicPr>
          <p:cNvPr id="8" name="Picture 2" descr="El sallayan maceracı erkek gif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55" y="4186079"/>
            <a:ext cx="1528961" cy="251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481">
        <p14:ripple dir="ru"/>
      </p:transition>
    </mc:Choice>
    <mc:Fallback xmlns="">
      <p:transition spd="slow" advTm="38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219" y="3847422"/>
            <a:ext cx="86609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Перед нами треснувшая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по диагонали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четырехугольная глыба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песчаника, размером 4,6 метра на 4,4 метра.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С северной стороны её высота 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1 метр, а южная сторона – около 1,6 метра. 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На восточной стороне выбиты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две ниши,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похожие на сиденья, имеющие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общий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подлокотник. </a:t>
            </a:r>
          </a:p>
          <a:p>
            <a:pPr lvl="0"/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Ширина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каждой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ниши -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75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см, 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глубина – 45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см.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За спинкой этих импровизированных сидений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- площадка с лунками.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Жертвенный камень после моих попыток &quot;отреставрировать&quot; его глиной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0" b="12291"/>
          <a:stretch/>
        </p:blipFill>
        <p:spPr bwMode="auto">
          <a:xfrm>
            <a:off x="339878" y="116632"/>
            <a:ext cx="8435591" cy="373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özlerini kırpan dürbünlü maceracı erkek gif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28910"/>
            <a:ext cx="1684412" cy="23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0399929">
            <a:off x="1749830" y="284018"/>
            <a:ext cx="104387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трещина</a:t>
            </a:r>
            <a:endParaRPr lang="ru-RU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699792" y="404664"/>
            <a:ext cx="841412" cy="2663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41442" y="2703865"/>
            <a:ext cx="72648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ниши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378003" y="1916832"/>
            <a:ext cx="178953" cy="7911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404683" y="2204864"/>
            <a:ext cx="871173" cy="5031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306967" y="1528910"/>
            <a:ext cx="1008112" cy="851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83968" y="1425412"/>
            <a:ext cx="145732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подлокотник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603506" y="728516"/>
            <a:ext cx="1587265" cy="345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42305" y="425472"/>
            <a:ext cx="76174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лунки</a:t>
            </a:r>
            <a:endParaRPr lang="ru-RU" dirty="0"/>
          </a:p>
        </p:txBody>
      </p:sp>
      <p:pic>
        <p:nvPicPr>
          <p:cNvPr id="1026" name="Picture 2" descr="https://ds04.infourok.ru/uploads/ex/0659/00137ad0-3ad80418/img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0" t="9786" r="14225" b="9309"/>
          <a:stretch/>
        </p:blipFill>
        <p:spPr bwMode="auto">
          <a:xfrm rot="8016514">
            <a:off x="7407517" y="2267566"/>
            <a:ext cx="1547735" cy="15428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5199821" y="536757"/>
            <a:ext cx="990950" cy="69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948536" y="762538"/>
            <a:ext cx="414886" cy="4211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101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384">
        <p14:ripple dir="ru"/>
      </p:transition>
    </mc:Choice>
    <mc:Fallback xmlns="">
      <p:transition spd="slow" advTm="49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000"/>
                            </p:stCondLst>
                            <p:childTnLst>
                              <p:par>
                                <p:cTn id="7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2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957" y="94560"/>
            <a:ext cx="412402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Кто создал монолит? </a:t>
            </a:r>
          </a:p>
          <a:p>
            <a:r>
              <a:rPr lang="ru-RU" sz="2000" b="1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Для каких целей? 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Вопросов очень много, но ответов мало. </a:t>
            </a: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Сочи огромное количество дольменов, но именно такой причудливой формы нет нигде, кроме как в Кудепсте. 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Скорее всего, этому сооружению несколько тысяч лет, хотя и не исключено что его создали в средневековое время.</a:t>
            </a:r>
          </a:p>
          <a:p>
            <a:pPr algn="just"/>
            <a:endParaRPr lang="ru-RU" b="0" i="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studref.com/htm/img/34/7497/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"/>
          <a:stretch/>
        </p:blipFill>
        <p:spPr bwMode="auto">
          <a:xfrm>
            <a:off x="5508104" y="0"/>
            <a:ext cx="3368106" cy="34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barprofessional.com/images/Rachel-suit-silent-presenting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2726642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05" y="3484246"/>
            <a:ext cx="3368106" cy="196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://www.geocaching.su/photos/albums/3508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13193"/>
          <a:stretch/>
        </p:blipFill>
        <p:spPr bwMode="auto">
          <a:xfrm>
            <a:off x="5190732" y="5609017"/>
            <a:ext cx="1969268" cy="11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7267970" y="5627135"/>
            <a:ext cx="1760319" cy="106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5536" y="3864570"/>
            <a:ext cx="4123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На поверхности монолита отчетливо видны лунки. Это важная деталь, которая и является причиной ученого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спора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3957" y="5198212"/>
            <a:ext cx="50150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Так, большинство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ученых склоняются к мысли, что данное сооружение относится к </a:t>
            </a:r>
            <a:r>
              <a:rPr lang="ru-RU" dirty="0" err="1">
                <a:latin typeface="Times New Roman" pitchFamily="18" charset="0"/>
                <a:ea typeface="Calibri"/>
                <a:cs typeface="Times New Roman" pitchFamily="18" charset="0"/>
              </a:rPr>
              <a:t>дольменной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 культуре Западного Кавказа. На это недвусмысленно указывают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эти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самые лунки, вырезанные на поверхности монолита.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579">
        <p14:ripple dir="ru"/>
      </p:transition>
    </mc:Choice>
    <mc:Fallback xmlns="">
      <p:transition spd="slow" advTm="48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5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8358" y="159599"/>
            <a:ext cx="424847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Абхазский археолог, этнограф, литературовед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историк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Ш. Д. </a:t>
            </a:r>
            <a:r>
              <a:rPr lang="ru-RU" dirty="0" err="1">
                <a:latin typeface="Times New Roman" pitchFamily="18" charset="0"/>
                <a:ea typeface="Calibri"/>
                <a:cs typeface="Times New Roman" pitchFamily="18" charset="0"/>
              </a:rPr>
              <a:t>Инал-Ипа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, а также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краевед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художник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В. С. </a:t>
            </a:r>
            <a:r>
              <a:rPr lang="ru-RU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Орелкин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отнесли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черкесский камень к средним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векам и пришли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выводу, что это сооружение носило культовый характер и вполне возможно использовалось для жертвенных целей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форма валуна говорит о том, что камень использовали для жертвенных обрядов, так как сверху камня присутствует углубление и высеченные каналы, скорее всего для отвода крови. Такие обряды были естественными для народов, населявших Сочи тысячи лет назад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это же исследование ссылается Ю. Воронов в своей книге «Древности Сочи и его окрестностей». Данный труд был издан Краснодарским издательством еще в 1979 году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8" y="214534"/>
            <a:ext cx="4530080" cy="317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://excursion.sochi.com/upload/iblock/1ee/1ee608a99194111b85778b2c8e0890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9" y="3645024"/>
            <a:ext cx="4300705" cy="285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Без названия - Наталья Александровна Гуил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73" y="1161295"/>
            <a:ext cx="2229957" cy="22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4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158">
        <p14:ripple dir="ru"/>
      </p:transition>
    </mc:Choice>
    <mc:Fallback xmlns="">
      <p:transition spd="slow" advTm="52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170" y="180627"/>
            <a:ext cx="3391718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Хочу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отметить, что современные ученые до сих пор не пришли к единому мнению относительно предназначения данного сооружения. 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Крош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, например, предположил, что это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банальный трон, который предназначался для старейшин или жрецов </a:t>
            </a:r>
            <a:r>
              <a:rPr lang="ru-RU">
                <a:latin typeface="Times New Roman" pitchFamily="18" charset="0"/>
                <a:ea typeface="Calibri"/>
                <a:cs typeface="Times New Roman" pitchFamily="18" charset="0"/>
              </a:rPr>
              <a:t>древнего </a:t>
            </a:r>
            <a:r>
              <a:rPr lang="ru-RU" smtClean="0">
                <a:latin typeface="Times New Roman" pitchFamily="18" charset="0"/>
                <a:ea typeface="Calibri"/>
                <a:cs typeface="Times New Roman" pitchFamily="18" charset="0"/>
              </a:rPr>
              <a:t>племени!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А вы как думаете?</a:t>
            </a:r>
          </a:p>
        </p:txBody>
      </p:sp>
      <p:sp>
        <p:nvSpPr>
          <p:cNvPr id="4" name="AutoShape 2" descr="https://xn--e1aaipegbme7d.xn--p1ai/wp-content/uploads/2018/05/KudepstinskyStown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02" y="198258"/>
            <a:ext cx="5296815" cy="330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1" y="3717032"/>
            <a:ext cx="420040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Местные 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жители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рассказывают об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этом мегалите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 немало легенд.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5146605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Например, особый интерес вызывает символ,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называемый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«птичьей лапой», «петушиной лапой» или «трезубцем». 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3"/>
          <a:stretch/>
        </p:blipFill>
        <p:spPr bwMode="auto">
          <a:xfrm>
            <a:off x="38093" y="3586688"/>
            <a:ext cx="4605915" cy="311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El sallayan maceracı erkek gif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74" y="624512"/>
            <a:ext cx="1528961" cy="251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46">
        <p14:ripple dir="ru"/>
      </p:transition>
    </mc:Choice>
    <mc:Fallback xmlns="">
      <p:transition spd="slow" advTm="34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23883"/>
            <a:ext cx="54609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символ посвящен Великой матери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индоариев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дающей жизнь всему живому.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Он встречается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«царских печатях»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Крита, на некоторых  камнях и надгробных плитах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Русской равнины и Урала.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Но, ни Воронов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ни другие исследователи о нем не упоминают.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23318" r="12148" b="17179"/>
          <a:stretch/>
        </p:blipFill>
        <p:spPr bwMode="auto">
          <a:xfrm>
            <a:off x="5568464" y="23883"/>
            <a:ext cx="3462394" cy="23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3000" r="2514" b="6036"/>
          <a:stretch/>
        </p:blipFill>
        <p:spPr bwMode="auto">
          <a:xfrm>
            <a:off x="5703474" y="2452838"/>
            <a:ext cx="2204285" cy="14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6799" y="3922192"/>
            <a:ext cx="2177634" cy="4924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Птичья лапа» 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надгробной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плите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Лужецкого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монастыря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02479" y="4293096"/>
            <a:ext cx="1341521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«Царская печать»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Крита </a:t>
            </a:r>
            <a:endParaRPr lang="ru-RU" sz="1200" dirty="0"/>
          </a:p>
        </p:txBody>
      </p:sp>
      <p:pic>
        <p:nvPicPr>
          <p:cNvPr id="4102" name="Picture 6" descr="https://cont.ws/uploads/pic/2016/3/%D0%BF%D0%B5%D1%82%D1%83%D1%85%D0%BE%D0%B2%20%D0%BA%D0%B0%D0%BC%D0%B5%D0%BD%D1%8C%2060-%D0%B5%20%D0%B3%20%D1%83%D0%B3%D0%BB%D0%B8%D1%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7" b="5386"/>
          <a:stretch/>
        </p:blipFill>
        <p:spPr bwMode="auto">
          <a:xfrm>
            <a:off x="6066988" y="4881593"/>
            <a:ext cx="3053021" cy="18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894" y="5085184"/>
            <a:ext cx="2585964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Петухов камень близ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дер.Еросимово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0282" y="1885950"/>
            <a:ext cx="2308902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Культовый камень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Кудепстинском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лесопарке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3" y="1632916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Существует еще одна легенда о том, как славянские Боги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Джива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Морена совершили на этом культовом камне в стародавние времена обряд по оживлению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Даждьбога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тех давних пор   часть камня, где сидели Богини зовется в народе «трон Богинь».</a:t>
            </a:r>
          </a:p>
        </p:txBody>
      </p:sp>
      <p:pic>
        <p:nvPicPr>
          <p:cNvPr id="13" name="Picture 2" descr="https://avatars.mds.yandex.net/get-zen_doc/3468648/pub_5ef8ce5f54cae04d0bb76724_5ef8ce7305fe8151d6f1c1a8/scale_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-5873" b="10689"/>
          <a:stretch/>
        </p:blipFill>
        <p:spPr bwMode="auto">
          <a:xfrm>
            <a:off x="123514" y="3128775"/>
            <a:ext cx="1915309" cy="244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1.bp.blogspot.com/-JnI-c_2VY-Q/XhMhGUcownI/AAAAAAAAbos/-ENOOxUc8jMHy1AgsroFSZqmJoXYBvnCgCLcBGAsYHQ/s1600/%25D0%259B%25D0%25B0%25D0%25B4%25D0%25B0%2B%25D0%2591%25D0%25BE%25D0%25B3%25D0%25B8%25D0%25BD%25D1%258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5190" b="9602"/>
          <a:stretch/>
        </p:blipFill>
        <p:spPr bwMode="auto">
          <a:xfrm>
            <a:off x="2166551" y="3304391"/>
            <a:ext cx="1721708" cy="22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crosti.ru/patterns/00/23/14/a2e3d451f4/preview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/>
          <a:stretch/>
        </p:blipFill>
        <p:spPr bwMode="auto">
          <a:xfrm>
            <a:off x="3941313" y="3289558"/>
            <a:ext cx="1627151" cy="228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67227">
            <a:off x="7508619" y="3060648"/>
            <a:ext cx="1662218" cy="83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11547" y="5207335"/>
            <a:ext cx="83247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Джива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41313" y="5200198"/>
            <a:ext cx="94352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Морена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3514" y="5177517"/>
            <a:ext cx="115288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Даждьбог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161" y="5633049"/>
            <a:ext cx="595089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!!! На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сегодняшний день раскрыть все загадки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Кудепстинского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культового камня не представляется возможным. Может быть, в будущем какое-нибудь инновационное оборудование позволит всё же приоткрыть завесу тайны.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154">
        <p14:ripple dir="ru"/>
      </p:transition>
    </mc:Choice>
    <mc:Fallback xmlns="">
      <p:transition spd="slow" advTm="561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3911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Используемая литература: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35696" y="5041484"/>
            <a:ext cx="4804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28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Ю</a:t>
            </a:r>
            <a:r>
              <a:rPr lang="ru-RU" dirty="0"/>
              <a:t>. Воронов. Древности Сочи и его окрестностей. Краснодар: Краснодарское книжное издательство, 1979.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0361" y="2115061"/>
            <a:ext cx="7920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1. Черкесский </a:t>
            </a:r>
            <a:r>
              <a:rPr lang="ru-RU" dirty="0">
                <a:hlinkClick r:id="rId3"/>
              </a:rPr>
              <a:t>камень в Кудепсте – очередная загадка прошлого (</a:t>
            </a:r>
            <a:r>
              <a:rPr lang="ru-RU" dirty="0" smtClean="0">
                <a:hlinkClick r:id="rId3"/>
              </a:rPr>
              <a:t>xne1aaipegbme7d.xn-</a:t>
            </a:r>
            <a:r>
              <a:rPr lang="ru-RU" dirty="0">
                <a:hlinkClick r:id="rId3"/>
              </a:rPr>
              <a:t>-p1ai)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8459" y="1635973"/>
            <a:ext cx="2782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Полезные ссылки: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399" y="2791553"/>
            <a:ext cx="8208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4"/>
              </a:rPr>
              <a:t>2. </a:t>
            </a:r>
            <a:r>
              <a:rPr lang="ru-RU" dirty="0" err="1" smtClean="0">
                <a:hlinkClick r:id="rId4"/>
              </a:rPr>
              <a:t>Кудепстинский</a:t>
            </a:r>
            <a:r>
              <a:rPr lang="ru-RU" dirty="0" smtClean="0">
                <a:hlinkClick r:id="rId4"/>
              </a:rPr>
              <a:t> </a:t>
            </a:r>
            <a:r>
              <a:rPr lang="ru-RU" dirty="0">
                <a:hlinkClick r:id="rId4"/>
              </a:rPr>
              <a:t>лесопарк и жертвенный камень. - Вокруг Сочи (gidposochi.ru)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6570" y="328498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5"/>
              </a:rPr>
              <a:t>3. </a:t>
            </a:r>
            <a:r>
              <a:rPr lang="ru-RU" dirty="0" err="1" smtClean="0">
                <a:hlinkClick r:id="rId5"/>
              </a:rPr>
              <a:t>Кудепстинский</a:t>
            </a:r>
            <a:r>
              <a:rPr lang="ru-RU" dirty="0" smtClean="0">
                <a:hlinkClick r:id="rId5"/>
              </a:rPr>
              <a:t> </a:t>
            </a:r>
            <a:r>
              <a:rPr lang="ru-RU" dirty="0">
                <a:hlinkClick r:id="rId5"/>
              </a:rPr>
              <a:t>культовый камень :: </a:t>
            </a:r>
            <a:r>
              <a:rPr lang="ru-RU" dirty="0" err="1">
                <a:hlinkClick r:id="rId5"/>
              </a:rPr>
              <a:t>Геокэшинг</a:t>
            </a:r>
            <a:r>
              <a:rPr lang="ru-RU" dirty="0">
                <a:hlinkClick r:id="rId5"/>
              </a:rPr>
              <a:t> :: (geocaching.su)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91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21">
        <p14:ripple dir="ru"/>
      </p:transition>
    </mc:Choice>
    <mc:Fallback xmlns="">
      <p:transition spd="slow" advTm="15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483" b="4412"/>
          <a:stretch/>
        </p:blipFill>
        <p:spPr bwMode="auto">
          <a:xfrm>
            <a:off x="3127365" y="1172033"/>
            <a:ext cx="5905447" cy="568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04248" y="3356992"/>
            <a:ext cx="2047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GPS-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координаты: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N43.51081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E39.89322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904735" y="2495633"/>
            <a:ext cx="914834" cy="963827"/>
          </a:xfrm>
          <a:custGeom>
            <a:avLst/>
            <a:gdLst>
              <a:gd name="connsiteX0" fmla="*/ 0 w 914834"/>
              <a:gd name="connsiteY0" fmla="*/ 0 h 963827"/>
              <a:gd name="connsiteX1" fmla="*/ 90616 w 914834"/>
              <a:gd name="connsiteY1" fmla="*/ 82378 h 963827"/>
              <a:gd name="connsiteX2" fmla="*/ 90616 w 914834"/>
              <a:gd name="connsiteY2" fmla="*/ 230659 h 963827"/>
              <a:gd name="connsiteX3" fmla="*/ 74141 w 914834"/>
              <a:gd name="connsiteY3" fmla="*/ 584886 h 963827"/>
              <a:gd name="connsiteX4" fmla="*/ 329514 w 914834"/>
              <a:gd name="connsiteY4" fmla="*/ 601362 h 963827"/>
              <a:gd name="connsiteX5" fmla="*/ 461319 w 914834"/>
              <a:gd name="connsiteY5" fmla="*/ 494270 h 963827"/>
              <a:gd name="connsiteX6" fmla="*/ 659027 w 914834"/>
              <a:gd name="connsiteY6" fmla="*/ 741405 h 963827"/>
              <a:gd name="connsiteX7" fmla="*/ 675503 w 914834"/>
              <a:gd name="connsiteY7" fmla="*/ 914400 h 963827"/>
              <a:gd name="connsiteX8" fmla="*/ 716692 w 914834"/>
              <a:gd name="connsiteY8" fmla="*/ 963827 h 963827"/>
              <a:gd name="connsiteX9" fmla="*/ 823784 w 914834"/>
              <a:gd name="connsiteY9" fmla="*/ 914400 h 963827"/>
              <a:gd name="connsiteX10" fmla="*/ 914400 w 914834"/>
              <a:gd name="connsiteY10" fmla="*/ 790832 h 963827"/>
              <a:gd name="connsiteX11" fmla="*/ 856735 w 914834"/>
              <a:gd name="connsiteY11" fmla="*/ 675502 h 963827"/>
              <a:gd name="connsiteX12" fmla="*/ 823784 w 914834"/>
              <a:gd name="connsiteY12" fmla="*/ 634313 h 963827"/>
              <a:gd name="connsiteX13" fmla="*/ 823784 w 914834"/>
              <a:gd name="connsiteY13" fmla="*/ 626075 h 96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834" h="963827">
                <a:moveTo>
                  <a:pt x="0" y="0"/>
                </a:moveTo>
                <a:cubicBezTo>
                  <a:pt x="37756" y="21967"/>
                  <a:pt x="75513" y="43935"/>
                  <a:pt x="90616" y="82378"/>
                </a:cubicBezTo>
                <a:cubicBezTo>
                  <a:pt x="105719" y="120821"/>
                  <a:pt x="93362" y="146908"/>
                  <a:pt x="90616" y="230659"/>
                </a:cubicBezTo>
                <a:cubicBezTo>
                  <a:pt x="87870" y="314410"/>
                  <a:pt x="34325" y="523102"/>
                  <a:pt x="74141" y="584886"/>
                </a:cubicBezTo>
                <a:cubicBezTo>
                  <a:pt x="113957" y="646670"/>
                  <a:pt x="264984" y="616465"/>
                  <a:pt x="329514" y="601362"/>
                </a:cubicBezTo>
                <a:cubicBezTo>
                  <a:pt x="394044" y="586259"/>
                  <a:pt x="406400" y="470930"/>
                  <a:pt x="461319" y="494270"/>
                </a:cubicBezTo>
                <a:cubicBezTo>
                  <a:pt x="516238" y="517610"/>
                  <a:pt x="623330" y="671383"/>
                  <a:pt x="659027" y="741405"/>
                </a:cubicBezTo>
                <a:cubicBezTo>
                  <a:pt x="694724" y="811427"/>
                  <a:pt x="665892" y="877330"/>
                  <a:pt x="675503" y="914400"/>
                </a:cubicBezTo>
                <a:cubicBezTo>
                  <a:pt x="685114" y="951470"/>
                  <a:pt x="691979" y="963827"/>
                  <a:pt x="716692" y="963827"/>
                </a:cubicBezTo>
                <a:cubicBezTo>
                  <a:pt x="741405" y="963827"/>
                  <a:pt x="790833" y="943232"/>
                  <a:pt x="823784" y="914400"/>
                </a:cubicBezTo>
                <a:cubicBezTo>
                  <a:pt x="856735" y="885568"/>
                  <a:pt x="908908" y="830648"/>
                  <a:pt x="914400" y="790832"/>
                </a:cubicBezTo>
                <a:cubicBezTo>
                  <a:pt x="919892" y="751016"/>
                  <a:pt x="871838" y="701589"/>
                  <a:pt x="856735" y="675502"/>
                </a:cubicBezTo>
                <a:cubicBezTo>
                  <a:pt x="841632" y="649416"/>
                  <a:pt x="829276" y="642551"/>
                  <a:pt x="823784" y="634313"/>
                </a:cubicBezTo>
                <a:cubicBezTo>
                  <a:pt x="818292" y="626075"/>
                  <a:pt x="823784" y="626075"/>
                  <a:pt x="823784" y="626075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4728519" y="1729533"/>
            <a:ext cx="2729170" cy="1532199"/>
          </a:xfrm>
          <a:custGeom>
            <a:avLst/>
            <a:gdLst>
              <a:gd name="connsiteX0" fmla="*/ 0 w 2729170"/>
              <a:gd name="connsiteY0" fmla="*/ 1391418 h 1532199"/>
              <a:gd name="connsiteX1" fmla="*/ 107092 w 2729170"/>
              <a:gd name="connsiteY1" fmla="*/ 1251374 h 1532199"/>
              <a:gd name="connsiteX2" fmla="*/ 74140 w 2729170"/>
              <a:gd name="connsiteY2" fmla="*/ 1152520 h 1532199"/>
              <a:gd name="connsiteX3" fmla="*/ 197708 w 2729170"/>
              <a:gd name="connsiteY3" fmla="*/ 971288 h 1532199"/>
              <a:gd name="connsiteX4" fmla="*/ 255373 w 2729170"/>
              <a:gd name="connsiteY4" fmla="*/ 913623 h 1532199"/>
              <a:gd name="connsiteX5" fmla="*/ 403654 w 2729170"/>
              <a:gd name="connsiteY5" fmla="*/ 460542 h 1532199"/>
              <a:gd name="connsiteX6" fmla="*/ 420130 w 2729170"/>
              <a:gd name="connsiteY6" fmla="*/ 386401 h 1532199"/>
              <a:gd name="connsiteX7" fmla="*/ 477795 w 2729170"/>
              <a:gd name="connsiteY7" fmla="*/ 402877 h 1532199"/>
              <a:gd name="connsiteX8" fmla="*/ 477795 w 2729170"/>
              <a:gd name="connsiteY8" fmla="*/ 567634 h 1532199"/>
              <a:gd name="connsiteX9" fmla="*/ 535459 w 2729170"/>
              <a:gd name="connsiteY9" fmla="*/ 641774 h 1532199"/>
              <a:gd name="connsiteX10" fmla="*/ 502508 w 2729170"/>
              <a:gd name="connsiteY10" fmla="*/ 888910 h 1532199"/>
              <a:gd name="connsiteX11" fmla="*/ 584886 w 2729170"/>
              <a:gd name="connsiteY11" fmla="*/ 946574 h 1532199"/>
              <a:gd name="connsiteX12" fmla="*/ 749643 w 2729170"/>
              <a:gd name="connsiteY12" fmla="*/ 658250 h 1532199"/>
              <a:gd name="connsiteX13" fmla="*/ 947351 w 2729170"/>
              <a:gd name="connsiteY13" fmla="*/ 485255 h 1532199"/>
              <a:gd name="connsiteX14" fmla="*/ 1046205 w 2729170"/>
              <a:gd name="connsiteY14" fmla="*/ 460542 h 1532199"/>
              <a:gd name="connsiteX15" fmla="*/ 1095632 w 2729170"/>
              <a:gd name="connsiteY15" fmla="*/ 600585 h 1532199"/>
              <a:gd name="connsiteX16" fmla="*/ 1482811 w 2729170"/>
              <a:gd name="connsiteY16" fmla="*/ 468780 h 1532199"/>
              <a:gd name="connsiteX17" fmla="*/ 1631092 w 2729170"/>
              <a:gd name="connsiteY17" fmla="*/ 295785 h 1532199"/>
              <a:gd name="connsiteX18" fmla="*/ 1804086 w 2729170"/>
              <a:gd name="connsiteY18" fmla="*/ 205169 h 1532199"/>
              <a:gd name="connsiteX19" fmla="*/ 1878227 w 2729170"/>
              <a:gd name="connsiteY19" fmla="*/ 172218 h 1532199"/>
              <a:gd name="connsiteX20" fmla="*/ 2051222 w 2729170"/>
              <a:gd name="connsiteY20" fmla="*/ 23937 h 1532199"/>
              <a:gd name="connsiteX21" fmla="*/ 2298357 w 2729170"/>
              <a:gd name="connsiteY21" fmla="*/ 7461 h 1532199"/>
              <a:gd name="connsiteX22" fmla="*/ 2570205 w 2729170"/>
              <a:gd name="connsiteY22" fmla="*/ 98077 h 1532199"/>
              <a:gd name="connsiteX23" fmla="*/ 2718486 w 2729170"/>
              <a:gd name="connsiteY23" fmla="*/ 139266 h 1532199"/>
              <a:gd name="connsiteX24" fmla="*/ 2718486 w 2729170"/>
              <a:gd name="connsiteY24" fmla="*/ 221645 h 1532199"/>
              <a:gd name="connsiteX25" fmla="*/ 2726724 w 2729170"/>
              <a:gd name="connsiteY25" fmla="*/ 279310 h 1532199"/>
              <a:gd name="connsiteX26" fmla="*/ 2726724 w 2729170"/>
              <a:gd name="connsiteY26" fmla="*/ 279310 h 1532199"/>
              <a:gd name="connsiteX27" fmla="*/ 2594919 w 2729170"/>
              <a:gd name="connsiteY27" fmla="*/ 345212 h 1532199"/>
              <a:gd name="connsiteX28" fmla="*/ 2413686 w 2729170"/>
              <a:gd name="connsiteY28" fmla="*/ 542920 h 1532199"/>
              <a:gd name="connsiteX29" fmla="*/ 2413686 w 2729170"/>
              <a:gd name="connsiteY29" fmla="*/ 608823 h 1532199"/>
              <a:gd name="connsiteX30" fmla="*/ 2084173 w 2729170"/>
              <a:gd name="connsiteY30" fmla="*/ 608823 h 1532199"/>
              <a:gd name="connsiteX31" fmla="*/ 2298357 w 2729170"/>
              <a:gd name="connsiteY31" fmla="*/ 748866 h 1532199"/>
              <a:gd name="connsiteX32" fmla="*/ 2323070 w 2729170"/>
              <a:gd name="connsiteY32" fmla="*/ 963050 h 1532199"/>
              <a:gd name="connsiteX33" fmla="*/ 2323070 w 2729170"/>
              <a:gd name="connsiteY33" fmla="*/ 1094855 h 1532199"/>
              <a:gd name="connsiteX34" fmla="*/ 2331308 w 2729170"/>
              <a:gd name="connsiteY34" fmla="*/ 1416131 h 1532199"/>
              <a:gd name="connsiteX35" fmla="*/ 2430162 w 2729170"/>
              <a:gd name="connsiteY35" fmla="*/ 1531461 h 1532199"/>
              <a:gd name="connsiteX36" fmla="*/ 2496065 w 2729170"/>
              <a:gd name="connsiteY36" fmla="*/ 1465558 h 1532199"/>
              <a:gd name="connsiteX37" fmla="*/ 2512540 w 2729170"/>
              <a:gd name="connsiteY37" fmla="*/ 1465558 h 1532199"/>
              <a:gd name="connsiteX38" fmla="*/ 2512540 w 2729170"/>
              <a:gd name="connsiteY38" fmla="*/ 1465558 h 1532199"/>
              <a:gd name="connsiteX39" fmla="*/ 2512540 w 2729170"/>
              <a:gd name="connsiteY39" fmla="*/ 1465558 h 153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29170" h="1532199">
                <a:moveTo>
                  <a:pt x="0" y="1391418"/>
                </a:moveTo>
                <a:cubicBezTo>
                  <a:pt x="47367" y="1341304"/>
                  <a:pt x="94735" y="1291190"/>
                  <a:pt x="107092" y="1251374"/>
                </a:cubicBezTo>
                <a:cubicBezTo>
                  <a:pt x="119449" y="1211558"/>
                  <a:pt x="59037" y="1199201"/>
                  <a:pt x="74140" y="1152520"/>
                </a:cubicBezTo>
                <a:cubicBezTo>
                  <a:pt x="89243" y="1105839"/>
                  <a:pt x="167502" y="1011104"/>
                  <a:pt x="197708" y="971288"/>
                </a:cubicBezTo>
                <a:cubicBezTo>
                  <a:pt x="227914" y="931472"/>
                  <a:pt x="221049" y="998747"/>
                  <a:pt x="255373" y="913623"/>
                </a:cubicBezTo>
                <a:cubicBezTo>
                  <a:pt x="289697" y="828499"/>
                  <a:pt x="376195" y="548412"/>
                  <a:pt x="403654" y="460542"/>
                </a:cubicBezTo>
                <a:cubicBezTo>
                  <a:pt x="431113" y="372672"/>
                  <a:pt x="407773" y="396012"/>
                  <a:pt x="420130" y="386401"/>
                </a:cubicBezTo>
                <a:cubicBezTo>
                  <a:pt x="432487" y="376790"/>
                  <a:pt x="468184" y="372671"/>
                  <a:pt x="477795" y="402877"/>
                </a:cubicBezTo>
                <a:cubicBezTo>
                  <a:pt x="487406" y="433082"/>
                  <a:pt x="468184" y="527818"/>
                  <a:pt x="477795" y="567634"/>
                </a:cubicBezTo>
                <a:cubicBezTo>
                  <a:pt x="487406" y="607450"/>
                  <a:pt x="531340" y="588228"/>
                  <a:pt x="535459" y="641774"/>
                </a:cubicBezTo>
                <a:cubicBezTo>
                  <a:pt x="539578" y="695320"/>
                  <a:pt x="494270" y="838110"/>
                  <a:pt x="502508" y="888910"/>
                </a:cubicBezTo>
                <a:cubicBezTo>
                  <a:pt x="510746" y="939710"/>
                  <a:pt x="543697" y="985017"/>
                  <a:pt x="584886" y="946574"/>
                </a:cubicBezTo>
                <a:cubicBezTo>
                  <a:pt x="626075" y="908131"/>
                  <a:pt x="689232" y="735136"/>
                  <a:pt x="749643" y="658250"/>
                </a:cubicBezTo>
                <a:cubicBezTo>
                  <a:pt x="810054" y="581364"/>
                  <a:pt x="897924" y="518206"/>
                  <a:pt x="947351" y="485255"/>
                </a:cubicBezTo>
                <a:cubicBezTo>
                  <a:pt x="996778" y="452304"/>
                  <a:pt x="1021492" y="441320"/>
                  <a:pt x="1046205" y="460542"/>
                </a:cubicBezTo>
                <a:cubicBezTo>
                  <a:pt x="1070918" y="479764"/>
                  <a:pt x="1022864" y="599212"/>
                  <a:pt x="1095632" y="600585"/>
                </a:cubicBezTo>
                <a:cubicBezTo>
                  <a:pt x="1168400" y="601958"/>
                  <a:pt x="1393568" y="519580"/>
                  <a:pt x="1482811" y="468780"/>
                </a:cubicBezTo>
                <a:cubicBezTo>
                  <a:pt x="1572054" y="417980"/>
                  <a:pt x="1577546" y="339720"/>
                  <a:pt x="1631092" y="295785"/>
                </a:cubicBezTo>
                <a:cubicBezTo>
                  <a:pt x="1684638" y="251850"/>
                  <a:pt x="1762897" y="225763"/>
                  <a:pt x="1804086" y="205169"/>
                </a:cubicBezTo>
                <a:cubicBezTo>
                  <a:pt x="1845275" y="184575"/>
                  <a:pt x="1837038" y="202423"/>
                  <a:pt x="1878227" y="172218"/>
                </a:cubicBezTo>
                <a:cubicBezTo>
                  <a:pt x="1919416" y="142013"/>
                  <a:pt x="1981200" y="51396"/>
                  <a:pt x="2051222" y="23937"/>
                </a:cubicBezTo>
                <a:cubicBezTo>
                  <a:pt x="2121244" y="-3522"/>
                  <a:pt x="2211860" y="-4896"/>
                  <a:pt x="2298357" y="7461"/>
                </a:cubicBezTo>
                <a:cubicBezTo>
                  <a:pt x="2384854" y="19818"/>
                  <a:pt x="2500184" y="76110"/>
                  <a:pt x="2570205" y="98077"/>
                </a:cubicBezTo>
                <a:cubicBezTo>
                  <a:pt x="2640226" y="120044"/>
                  <a:pt x="2693773" y="118671"/>
                  <a:pt x="2718486" y="139266"/>
                </a:cubicBezTo>
                <a:cubicBezTo>
                  <a:pt x="2743199" y="159861"/>
                  <a:pt x="2717113" y="198304"/>
                  <a:pt x="2718486" y="221645"/>
                </a:cubicBezTo>
                <a:cubicBezTo>
                  <a:pt x="2719859" y="244986"/>
                  <a:pt x="2726724" y="279310"/>
                  <a:pt x="2726724" y="279310"/>
                </a:cubicBezTo>
                <a:lnTo>
                  <a:pt x="2726724" y="279310"/>
                </a:lnTo>
                <a:cubicBezTo>
                  <a:pt x="2704757" y="290294"/>
                  <a:pt x="2647092" y="301277"/>
                  <a:pt x="2594919" y="345212"/>
                </a:cubicBezTo>
                <a:cubicBezTo>
                  <a:pt x="2542746" y="389147"/>
                  <a:pt x="2443891" y="498985"/>
                  <a:pt x="2413686" y="542920"/>
                </a:cubicBezTo>
                <a:cubicBezTo>
                  <a:pt x="2383481" y="586855"/>
                  <a:pt x="2468605" y="597839"/>
                  <a:pt x="2413686" y="608823"/>
                </a:cubicBezTo>
                <a:cubicBezTo>
                  <a:pt x="2358767" y="619807"/>
                  <a:pt x="2103394" y="585483"/>
                  <a:pt x="2084173" y="608823"/>
                </a:cubicBezTo>
                <a:cubicBezTo>
                  <a:pt x="2064952" y="632163"/>
                  <a:pt x="2258541" y="689828"/>
                  <a:pt x="2298357" y="748866"/>
                </a:cubicBezTo>
                <a:cubicBezTo>
                  <a:pt x="2338173" y="807904"/>
                  <a:pt x="2318951" y="905385"/>
                  <a:pt x="2323070" y="963050"/>
                </a:cubicBezTo>
                <a:cubicBezTo>
                  <a:pt x="2327189" y="1020715"/>
                  <a:pt x="2321697" y="1019342"/>
                  <a:pt x="2323070" y="1094855"/>
                </a:cubicBezTo>
                <a:cubicBezTo>
                  <a:pt x="2324443" y="1170368"/>
                  <a:pt x="2313459" y="1343363"/>
                  <a:pt x="2331308" y="1416131"/>
                </a:cubicBezTo>
                <a:cubicBezTo>
                  <a:pt x="2349157" y="1488899"/>
                  <a:pt x="2402703" y="1523223"/>
                  <a:pt x="2430162" y="1531461"/>
                </a:cubicBezTo>
                <a:cubicBezTo>
                  <a:pt x="2457622" y="1539699"/>
                  <a:pt x="2482335" y="1476542"/>
                  <a:pt x="2496065" y="1465558"/>
                </a:cubicBezTo>
                <a:cubicBezTo>
                  <a:pt x="2509795" y="1454574"/>
                  <a:pt x="2512540" y="1465558"/>
                  <a:pt x="2512540" y="1465558"/>
                </a:cubicBezTo>
                <a:lnTo>
                  <a:pt x="2512540" y="1465558"/>
                </a:lnTo>
                <a:lnTo>
                  <a:pt x="2512540" y="1465558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://www.yenislayt.com/upload/17614d1bf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13" y="764704"/>
            <a:ext cx="1580601" cy="22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barprofessional.com/images/Rachel-suit-silent-presentin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80728"/>
            <a:ext cx="4489866" cy="57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836" y="47948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Провести виртуальную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экскурсию по разработанному нами маршруту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мне будет помогать мой друг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1718" y="44624"/>
            <a:ext cx="8316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Здравствуйте, друзья, меня зовут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Фелиция.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Сегодня 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-ваш экскурсовод.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3732512"/>
            <a:ext cx="2808312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отправимся в удивительное и даже немного таинственное место-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Кудепстинский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лесопарк к Культовому камню.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868144" y="3261732"/>
            <a:ext cx="1152128" cy="470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77">
        <p14:ripple dir="ru"/>
      </p:transition>
    </mc:Choice>
    <mc:Fallback xmlns="">
      <p:transition spd="slow" advTm="28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01" y="127059"/>
            <a:ext cx="8889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 мы сегодня увидим пока будем добираться до основной цели нашей экскурсии?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Схема маршрута экскурсии: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www.zapoved.net/media/com_mtree/images/listings/m/2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47" y="657160"/>
            <a:ext cx="1909600" cy="13681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3315" y="1794479"/>
            <a:ext cx="2572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Остановка 1.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База отдыха «Райское озеро»</a:t>
            </a:r>
          </a:p>
        </p:txBody>
      </p:sp>
      <p:pic>
        <p:nvPicPr>
          <p:cNvPr id="5" name="Picture 2" descr="Кудепстинский лесопарк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 r="21545"/>
          <a:stretch/>
        </p:blipFill>
        <p:spPr bwMode="auto">
          <a:xfrm>
            <a:off x="2614086" y="980509"/>
            <a:ext cx="2005854" cy="1627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8634" y="249948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Остановка 2.</a:t>
            </a: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Фото зоны в дендропарке.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9940" y="2658904"/>
            <a:ext cx="1951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Остановка 3. Плантация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пробкового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дуба.</a:t>
            </a:r>
          </a:p>
        </p:txBody>
      </p:sp>
      <p:pic>
        <p:nvPicPr>
          <p:cNvPr id="8" name="Picture 4" descr="https://na-dache.pro/uploads/posts/2021-05/1620990608_85-p-dub-probkovii-foto-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79" y="1271880"/>
            <a:ext cx="1944585" cy="14584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1836" y="5406241"/>
            <a:ext cx="2367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Остановка 4. Бамбуковая роща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2947" r="22213" b="19848"/>
          <a:stretch/>
        </p:blipFill>
        <p:spPr bwMode="auto">
          <a:xfrm>
            <a:off x="79140" y="3102287"/>
            <a:ext cx="2236719" cy="18055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56238" y="5277497"/>
            <a:ext cx="1634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Остановка 5. Родник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45" b="50000"/>
          <a:stretch/>
        </p:blipFill>
        <p:spPr bwMode="auto">
          <a:xfrm>
            <a:off x="2627784" y="3545139"/>
            <a:ext cx="1587392" cy="1762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85063" y="5512884"/>
            <a:ext cx="1908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Остановка 6. Фото зона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сказочном лесу»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985" r="32181" b="10095"/>
          <a:stretch/>
        </p:blipFill>
        <p:spPr bwMode="auto">
          <a:xfrm>
            <a:off x="4457894" y="3940758"/>
            <a:ext cx="1735574" cy="15721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43102" y="3896597"/>
            <a:ext cx="21654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Остановка 7. Дерево-гигант.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03" y="1857796"/>
            <a:ext cx="1951245" cy="20339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06" y="4548160"/>
            <a:ext cx="2322442" cy="17161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933301" y="6161036"/>
            <a:ext cx="1853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Остановка 8. 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Жертвенный камень. </a:t>
            </a:r>
            <a:endParaRPr lang="ru-RU" sz="1200" dirty="0"/>
          </a:p>
        </p:txBody>
      </p:sp>
      <p:cxnSp>
        <p:nvCxnSpPr>
          <p:cNvPr id="17" name="Скругленная соединительная линия 16"/>
          <p:cNvCxnSpPr/>
          <p:nvPr/>
        </p:nvCxnSpPr>
        <p:spPr>
          <a:xfrm>
            <a:off x="2051720" y="1052736"/>
            <a:ext cx="772137" cy="504056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/>
          <p:nvPr/>
        </p:nvCxnSpPr>
        <p:spPr>
          <a:xfrm>
            <a:off x="4448874" y="1434907"/>
            <a:ext cx="411158" cy="35957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/>
          <p:nvPr/>
        </p:nvCxnSpPr>
        <p:spPr>
          <a:xfrm rot="10800000" flipV="1">
            <a:off x="2051720" y="2556988"/>
            <a:ext cx="3168356" cy="1088035"/>
          </a:xfrm>
          <a:prstGeom prst="curvedConnector3">
            <a:avLst>
              <a:gd name="adj1" fmla="val 2816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Скругленная соединительная линия 28"/>
          <p:cNvCxnSpPr>
            <a:endCxn id="12" idx="3"/>
          </p:cNvCxnSpPr>
          <p:nvPr/>
        </p:nvCxnSpPr>
        <p:spPr>
          <a:xfrm>
            <a:off x="1403648" y="4797152"/>
            <a:ext cx="1456604" cy="252086"/>
          </a:xfrm>
          <a:prstGeom prst="curvedConnector4">
            <a:avLst>
              <a:gd name="adj1" fmla="val 42020"/>
              <a:gd name="adj2" fmla="val 190683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/>
          <p:nvPr/>
        </p:nvCxnSpPr>
        <p:spPr>
          <a:xfrm>
            <a:off x="4067944" y="4726821"/>
            <a:ext cx="551996" cy="32241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217" name="Скругленная соединительная линия 9216"/>
          <p:cNvCxnSpPr/>
          <p:nvPr/>
        </p:nvCxnSpPr>
        <p:spPr>
          <a:xfrm flipV="1">
            <a:off x="6012162" y="3538668"/>
            <a:ext cx="1379013" cy="134936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245" name="Скругленная соединительная линия 9244"/>
          <p:cNvCxnSpPr/>
          <p:nvPr/>
        </p:nvCxnSpPr>
        <p:spPr>
          <a:xfrm rot="16200000" flipH="1">
            <a:off x="8463858" y="3675479"/>
            <a:ext cx="619428" cy="28575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247" name="Скругленная соединительная линия 9246"/>
          <p:cNvCxnSpPr/>
          <p:nvPr/>
        </p:nvCxnSpPr>
        <p:spPr>
          <a:xfrm rot="5400000">
            <a:off x="8377198" y="4368590"/>
            <a:ext cx="694492" cy="38400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https://thumbs.gfycat.com/EsteemedInfiniteIggypops-max-1m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202">
            <a:off x="1711038" y="253134"/>
            <a:ext cx="1214311" cy="9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thumbs.gfycat.com/EsteemedInfiniteIggypops-max-1m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202">
            <a:off x="4012785" y="623514"/>
            <a:ext cx="1214311" cy="9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thumbs.gfycat.com/EsteemedInfiniteIggypops-max-1m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358" flipH="1">
            <a:off x="2158039" y="2802224"/>
            <a:ext cx="1163071" cy="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thumbs.gfycat.com/EsteemedInfiniteIggypops-max-1m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526">
            <a:off x="1545615" y="4137050"/>
            <a:ext cx="1214311" cy="9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thumbs.gfycat.com/EsteemedInfiniteIggypops-max-1m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413">
            <a:off x="3492291" y="3927220"/>
            <a:ext cx="1214311" cy="9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thumbs.gfycat.com/EsteemedInfiniteIggypops-max-1m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3947">
            <a:off x="5986851" y="3121591"/>
            <a:ext cx="1214311" cy="9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thumbs.gfycat.com/EsteemedInfiniteIggypops-max-1mb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966">
            <a:off x="6541115" y="4964177"/>
            <a:ext cx="1375438" cy="112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84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947">
        <p14:ripple dir="ru"/>
      </p:transition>
    </mc:Choice>
    <mc:Fallback xmlns="">
      <p:transition spd="slow" advTm="30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2500"/>
                            </p:stCondLst>
                            <p:childTnLst>
                              <p:par>
                                <p:cTn id="1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6278650" cy="432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8354" y="116632"/>
            <a:ext cx="8786133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0" i="0" dirty="0" smtClean="0">
                <a:effectLst/>
                <a:latin typeface="Times New Roman" pitchFamily="18" charset="0"/>
                <a:cs typeface="Times New Roman" pitchFamily="18" charset="0"/>
              </a:rPr>
              <a:t>Добраться можно как из пос. Кудепста, так и из поселка Дубравный. </a:t>
            </a:r>
          </a:p>
          <a:p>
            <a:endParaRPr lang="ru-RU" sz="1700" b="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0" i="0" dirty="0" smtClean="0">
                <a:effectLst/>
                <a:latin typeface="Times New Roman" pitchFamily="18" charset="0"/>
                <a:cs typeface="Times New Roman" pitchFamily="18" charset="0"/>
              </a:rPr>
              <a:t>Я  выбрала для нас  второй вариант, он намного проще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700" b="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0" i="0" dirty="0" smtClean="0">
                <a:effectLst/>
                <a:latin typeface="Times New Roman" pitchFamily="18" charset="0"/>
                <a:cs typeface="Times New Roman" pitchFamily="18" charset="0"/>
              </a:rPr>
              <a:t> До Дубравного на автобусе № 129 из Хосты едем до поворота на озеро и далее следуем по указателям “Озеро”, смотрите-</a:t>
            </a:r>
            <a:r>
              <a:rPr lang="ru-RU" sz="1700" b="0" i="0" dirty="0" err="1" smtClean="0">
                <a:effectLst/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sz="1700" b="0" i="0" dirty="0" smtClean="0">
                <a:effectLst/>
                <a:latin typeface="Times New Roman" pitchFamily="18" charset="0"/>
                <a:cs typeface="Times New Roman" pitchFamily="18" charset="0"/>
              </a:rPr>
              <a:t> указывает нам тропу на карте. </a:t>
            </a:r>
          </a:p>
          <a:p>
            <a:endParaRPr lang="ru-RU" sz="1700" b="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0" i="0" dirty="0" smtClean="0">
                <a:effectLst/>
                <a:latin typeface="Times New Roman" pitchFamily="18" charset="0"/>
                <a:cs typeface="Times New Roman" pitchFamily="18" charset="0"/>
              </a:rPr>
              <a:t>Каких-то 10 минут неспешного шага и мы у начала маршрута, где расположено то самое “Озеро”</a:t>
            </a:r>
            <a:r>
              <a:rPr lang="ru-RU" sz="1700" b="0" i="0" dirty="0" smtClean="0">
                <a:solidFill>
                  <a:srgbClr val="4F52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6" name="Picture 4" descr="https://i.ytimg.com/vi/MGkN2vG0jps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7" y="3140968"/>
            <a:ext cx="2368341" cy="1332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static.tildacdn.com/tild6265-3766-4762-b831-353665326335/kudepsta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4" y="4869160"/>
            <a:ext cx="2502013" cy="15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safari_man_with_a_map_ha 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115622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 rot="21310071">
            <a:off x="2553952" y="5874966"/>
            <a:ext cx="3897684" cy="12115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186">
        <p14:ripple dir="ru"/>
      </p:transition>
    </mc:Choice>
    <mc:Fallback xmlns="">
      <p:transition spd="slow" advTm="30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200" y="908720"/>
            <a:ext cx="38171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зера с высокими кипарисами и секвойями удивительно тихо и спокойно, а красота пейзажа заставляет молча сесть и просто слушать пение птиц или наблюдать в бинокль за окружающей природой, как это делает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lang="ru-RU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0" y="3336229"/>
            <a:ext cx="4464497" cy="335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58" y="116632"/>
            <a:ext cx="495392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2040" y="4437112"/>
            <a:ext cx="41044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Times New Roman" pitchFamily="18" charset="0"/>
                <a:cs typeface="Times New Roman" pitchFamily="18" charset="0"/>
              </a:rPr>
              <a:t>Здесь можно снять домик, чтобы половить рыбу, пожарить шашлычок или просто отдохнуть.</a:t>
            </a:r>
          </a:p>
          <a:p>
            <a:endParaRPr lang="ru-RU" b="0" i="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мы отправляемся в путь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Кудепстинскому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лесопарку.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82939" y="3284984"/>
            <a:ext cx="2555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GPS-</a:t>
            </a:r>
            <a:r>
              <a:rPr lang="ru-RU" dirty="0" smtClean="0"/>
              <a:t>координаты озера: </a:t>
            </a:r>
          </a:p>
          <a:p>
            <a:r>
              <a:rPr lang="en-US" dirty="0" smtClean="0"/>
              <a:t>N43.51081 </a:t>
            </a:r>
            <a:r>
              <a:rPr lang="en-US" dirty="0"/>
              <a:t>E39.89322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16632"/>
            <a:ext cx="3219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Остановка 1.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База отдыха «Райское озеро»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Dürbünle bakan erkek gif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85961"/>
            <a:ext cx="1042988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316">
        <p14:ripple dir="ru"/>
      </p:transition>
    </mc:Choice>
    <mc:Fallback xmlns="">
      <p:transition spd="slow" advTm="33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удепстинский лесопарк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/>
          <a:stretch/>
        </p:blipFill>
        <p:spPr bwMode="auto">
          <a:xfrm>
            <a:off x="251520" y="188640"/>
            <a:ext cx="4788944" cy="304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5038" y="836712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Times New Roman" pitchFamily="18" charset="0"/>
                <a:cs typeface="Times New Roman" pitchFamily="18" charset="0"/>
              </a:rPr>
              <a:t>А мы огибаем озеро, держась левой стороны по довольно ярко выраженной тропе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попадаем в дендропарк.</a:t>
            </a:r>
          </a:p>
          <a:p>
            <a:r>
              <a:rPr lang="ru-RU" b="0" i="0" dirty="0" smtClean="0">
                <a:effectLst/>
                <a:latin typeface="Times New Roman" pitchFamily="18" charset="0"/>
                <a:cs typeface="Times New Roman" pitchFamily="18" charset="0"/>
              </a:rPr>
              <a:t>Протоптанные дорожки  между тисами и секвойями создают естественные, удивительной красоты аллеи. </a:t>
            </a:r>
          </a:p>
        </p:txBody>
      </p:sp>
      <p:pic>
        <p:nvPicPr>
          <p:cNvPr id="11268" name="Picture 4" descr="Кудепстинский лесопар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7838" r="8573"/>
          <a:stretch/>
        </p:blipFill>
        <p:spPr bwMode="auto">
          <a:xfrm>
            <a:off x="4211960" y="3134593"/>
            <a:ext cx="4765681" cy="3587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удепстинский лесопар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8"/>
          <a:stretch/>
        </p:blipFill>
        <p:spPr bwMode="auto">
          <a:xfrm>
            <a:off x="347515" y="3903512"/>
            <a:ext cx="3452826" cy="263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116632"/>
            <a:ext cx="2917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Остановка 2.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 зоны в дендропарке.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https://cdn.lowgif.com/full/4991cccc96499a88-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632" flipH="1">
            <a:off x="3139136" y="2078316"/>
            <a:ext cx="1397861" cy="12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özlerini kırpan dürbünlü maceracı erkek gif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40" y="1442571"/>
            <a:ext cx="1308366" cy="18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7407" y="3274283"/>
            <a:ext cx="282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Крошем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память!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622">
        <p14:ripple dir="ru"/>
      </p:transition>
    </mc:Choice>
    <mc:Fallback xmlns="">
      <p:transition spd="slow" advTm="27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еквой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2"/>
          <a:stretch/>
        </p:blipFill>
        <p:spPr bwMode="auto">
          <a:xfrm>
            <a:off x="3679650" y="3296015"/>
            <a:ext cx="5250231" cy="317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07256" y="503189"/>
            <a:ext cx="29226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находится крупнейшая в России плантация пробкового дуба и эталонные посадки секвойи вечнозеленой, заложенные в 1955 г. под руководством академика А.С. Яблокова.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107340"/>
            <a:ext cx="459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Остановка 3. Плантация пробкового дуба.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Gözlerini kırpan dürbünlü maceracı erkek gifi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621533"/>
            <a:ext cx="604789" cy="8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4" r="733" b="4415"/>
          <a:stretch/>
        </p:blipFill>
        <p:spPr bwMode="auto">
          <a:xfrm>
            <a:off x="129328" y="476672"/>
            <a:ext cx="5725851" cy="28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224" y="465313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Посмотрите, какой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маленький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сравнению с этими гигантами-секвойями!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333560" y="5301208"/>
            <a:ext cx="4392488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6" descr="https://vokrugsochi.su/files/2021/04/VS114-022probkoviedub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2" r="27274"/>
          <a:stretch/>
        </p:blipFill>
        <p:spPr bwMode="auto">
          <a:xfrm>
            <a:off x="199224" y="2204864"/>
            <a:ext cx="2167872" cy="177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1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384">
        <p14:ripple dir="ru"/>
      </p:transition>
    </mc:Choice>
    <mc:Fallback xmlns="">
      <p:transition spd="slow" advTm="25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удепстинский лесопар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0" r="19006"/>
          <a:stretch/>
        </p:blipFill>
        <p:spPr bwMode="auto">
          <a:xfrm>
            <a:off x="107504" y="1484784"/>
            <a:ext cx="5686413" cy="435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72612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вот мы проходим бамбуковую рощу, и значит скоро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покажет нам родник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«железной»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водой.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890" y="2708920"/>
            <a:ext cx="2933767" cy="380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4168" y="760636"/>
            <a:ext cx="289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Вот он-</a:t>
            </a:r>
            <a:r>
              <a:rPr lang="ru-RU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источник с вкуснейшей минеральной водой. Она настолько наполнена железом, что на месте где протекает струя появляется ржавчина!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00044"/>
            <a:ext cx="34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Остановка 4. Бамбуковая роща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6909" y="284710"/>
            <a:ext cx="23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Остановка 5. Родник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www.yenislayt.com/upload/17614d1bf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69424"/>
            <a:ext cx="1550755" cy="21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5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572">
        <p14:ripple dir="ru"/>
      </p:transition>
    </mc:Choice>
    <mc:Fallback xmlns="">
      <p:transition spd="slow" advTm="24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404664"/>
            <a:ext cx="4058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мы уже подходим к камню и согласитесь со мной, что пейзажи здесь кажутся какими-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нереальными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немного таинственным.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46"/>
          <a:stretch/>
        </p:blipFill>
        <p:spPr bwMode="auto">
          <a:xfrm>
            <a:off x="107504" y="1628800"/>
            <a:ext cx="4093793" cy="504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7350"/>
            <a:ext cx="448578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Остановка 6.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Фото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зона «В сказочном лесу»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https://cdn.lowgif.com/full/4991cccc96499a88-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9" y="399421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удепстинский лесопарк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t="5553" r="27065"/>
          <a:stretch/>
        </p:blipFill>
        <p:spPr bwMode="auto">
          <a:xfrm>
            <a:off x="5940152" y="478987"/>
            <a:ext cx="3096639" cy="368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109655"/>
            <a:ext cx="3154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Остановка 7. Дерево-гигант.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59777" y="4360487"/>
            <a:ext cx="4763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Мистики лесопарку придают и культовые объекты. Одно из них- огромное дерево, старый тополь. Местные называют его символом плодородия.</a:t>
            </a:r>
          </a:p>
        </p:txBody>
      </p:sp>
      <p:pic>
        <p:nvPicPr>
          <p:cNvPr id="10" name="Picture 4" descr="https://sochi24.tv/wp-content/uploads/sites/default/files/images/zametka_files/88_3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3038" r="25327" b="15575"/>
          <a:stretch/>
        </p:blipFill>
        <p:spPr bwMode="auto">
          <a:xfrm>
            <a:off x="4593284" y="2132856"/>
            <a:ext cx="2212424" cy="2221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ochiinformburo.ru/wp-content/uploads/2019/07/06-07-19-03-e15624464318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/>
          <a:stretch/>
        </p:blipFill>
        <p:spPr bwMode="auto">
          <a:xfrm>
            <a:off x="4678375" y="548680"/>
            <a:ext cx="2044771" cy="132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10699" y="5543253"/>
            <a:ext cx="4790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Это самый толстый тополь в мире - в охвате 13 метров!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68236" y="6197890"/>
            <a:ext cx="4875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Удивительно, но тополь не такой уж и старый, ему всего 150-170 лет.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Без названия - Наталья Александровна Гуила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47" y="3645024"/>
            <a:ext cx="2701591" cy="236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8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529">
        <p14:ripple dir="ru"/>
      </p:transition>
    </mc:Choice>
    <mc:Fallback xmlns="">
      <p:transition spd="slow" advTm="19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3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3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1108</Words>
  <Application>Microsoft Office PowerPoint</Application>
  <PresentationFormat>Экран (4:3)</PresentationFormat>
  <Paragraphs>128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112</cp:revision>
  <dcterms:created xsi:type="dcterms:W3CDTF">2021-12-29T11:56:55Z</dcterms:created>
  <dcterms:modified xsi:type="dcterms:W3CDTF">2024-02-06T10:43:24Z</dcterms:modified>
</cp:coreProperties>
</file>