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79" r:id="rId2"/>
    <p:sldId id="256" r:id="rId3"/>
    <p:sldId id="257" r:id="rId4"/>
    <p:sldId id="265" r:id="rId5"/>
    <p:sldId id="258" r:id="rId6"/>
    <p:sldId id="260" r:id="rId7"/>
    <p:sldId id="261" r:id="rId8"/>
    <p:sldId id="262" r:id="rId9"/>
    <p:sldId id="264" r:id="rId10"/>
    <p:sldId id="266" r:id="rId11"/>
    <p:sldId id="268" r:id="rId12"/>
    <p:sldId id="269" r:id="rId13"/>
    <p:sldId id="270" r:id="rId14"/>
    <p:sldId id="272" r:id="rId15"/>
    <p:sldId id="275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45B195E-64C9-4465-B5EC-BFD3ECA1953B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3E462C5-F978-4967-80DB-E1768BBA82EB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hyperlink" Target="http://d3hm9yphxkm304.cloudfront.net/wp-content/uploads/2009/10/img-as-3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d3hm9yphxkm304.cloudfront.net/wp-content/uploads/2009/10/img-as-312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14.xml"/><Relationship Id="rId5" Type="http://schemas.microsoft.com/office/2007/relationships/hdphoto" Target="../media/hdphoto2.wdp"/><Relationship Id="rId10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cherno-morie.ru/upload/forum/2655100669a2cd87fd634cd54ba8853b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erno-morie.ru/upload/forum/77cfa4593defe0b831668aa434028acf.jpg" TargetMode="External"/><Relationship Id="rId5" Type="http://schemas.openxmlformats.org/officeDocument/2006/relationships/image" Target="../media/image15.png"/><Relationship Id="rId10" Type="http://schemas.openxmlformats.org/officeDocument/2006/relationships/slide" Target="slide2.xml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orldroads.ru/wp-content/uploads/2014/12/Villa-Nadezhda-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24.jpeg"/><Relationship Id="rId4" Type="http://schemas.openxmlformats.org/officeDocument/2006/relationships/hyperlink" Target="http://worldroads.ru/wp-content/uploads/2014/12/Terras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арый замок - клипарт на прозрачном фоне (ч.2)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55"/>
          <a:stretch/>
        </p:blipFill>
        <p:spPr bwMode="auto">
          <a:xfrm>
            <a:off x="46725" y="0"/>
            <a:ext cx="9143999" cy="68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5583200" y="5517232"/>
            <a:ext cx="3560009" cy="11695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Кукава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Яна Александровна,</a:t>
            </a:r>
            <a:endParaRPr lang="ru-RU" alt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образования,    заместитель директора по УВР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 ДО 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ЦДиЮТиЭ</a:t>
            </a:r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г.Сочи</a:t>
            </a:r>
            <a:endParaRPr lang="ru-RU" alt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95536" y="1556792"/>
            <a:ext cx="3312368" cy="2331184"/>
          </a:xfrm>
          <a:prstGeom prst="horizontalScroll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Segoe Print" panose="02000600000000000000" pitchFamily="2" charset="0"/>
                <a:ea typeface="Calibri"/>
              </a:rPr>
              <a:t>Тема: « </a:t>
            </a:r>
            <a: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  <a:ea typeface="Calibri"/>
              </a:rPr>
              <a:t>Женские имена, застывшие в архитектурном наследии города С  </a:t>
            </a:r>
            <a:endParaRPr lang="ru-RU" b="1" dirty="0" smtClean="0">
              <a:solidFill>
                <a:schemeClr val="bg1"/>
              </a:solidFill>
              <a:latin typeface="Segoe Print" panose="02000600000000000000" pitchFamily="2" charset="0"/>
              <a:ea typeface="Calibri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Segoe Print" panose="02000600000000000000" pitchFamily="2" charset="0"/>
                <a:ea typeface="Calibri"/>
              </a:rPr>
              <a:t>или </a:t>
            </a:r>
            <a:r>
              <a:rPr lang="ru-RU" b="1" dirty="0">
                <a:solidFill>
                  <a:schemeClr val="bg1"/>
                </a:solidFill>
                <a:latin typeface="Segoe Print" panose="02000600000000000000" pitchFamily="2" charset="0"/>
                <a:ea typeface="Calibri"/>
              </a:rPr>
              <a:t>…ищите женщину».</a:t>
            </a:r>
            <a:endParaRPr lang="ru-RU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583" y="0"/>
            <a:ext cx="9096281" cy="12603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Segoe Print" pitchFamily="2" charset="0"/>
                <a:ea typeface="Times New Roman"/>
                <a:cs typeface="Times New Roman"/>
              </a:rPr>
              <a:t>ВСЕРОССИЙСКИЙ КОНКУРС</a:t>
            </a:r>
            <a:endParaRPr lang="ru-RU" sz="1600" dirty="0">
              <a:solidFill>
                <a:schemeClr val="bg1"/>
              </a:solidFill>
              <a:latin typeface="Segoe Print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Segoe Print" pitchFamily="2" charset="0"/>
                <a:ea typeface="Times New Roman"/>
                <a:cs typeface="Times New Roman"/>
              </a:rPr>
              <a:t>«ТУРИСТИЧЕСКИЙ КОД МОЕГО ГОРОДА, ПОСЕЛКА, РАЙОНА- ПРО-ТУРИЗМ»»</a:t>
            </a:r>
            <a:endParaRPr lang="ru-RU" sz="1600" dirty="0">
              <a:solidFill>
                <a:schemeClr val="bg1"/>
              </a:solidFill>
              <a:latin typeface="Segoe Print" pitchFamily="2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1"/>
                </a:solidFill>
                <a:latin typeface="Segoe Print" pitchFamily="2" charset="0"/>
                <a:ea typeface="Times New Roman"/>
                <a:cs typeface="Times New Roman"/>
              </a:rPr>
              <a:t> </a:t>
            </a:r>
            <a:r>
              <a:rPr lang="ru-RU" sz="1600" b="1" dirty="0" smtClean="0">
                <a:solidFill>
                  <a:schemeClr val="bg1"/>
                </a:solidFill>
                <a:latin typeface="Segoe Print" pitchFamily="2" charset="0"/>
                <a:ea typeface="Times New Roman"/>
                <a:cs typeface="Times New Roman"/>
              </a:rPr>
              <a:t>Номинация</a:t>
            </a:r>
            <a:r>
              <a:rPr lang="ru-RU" sz="1600" b="1" dirty="0">
                <a:solidFill>
                  <a:schemeClr val="bg1"/>
                </a:solidFill>
                <a:latin typeface="Segoe Print" pitchFamily="2" charset="0"/>
                <a:ea typeface="Times New Roman"/>
                <a:cs typeface="Times New Roman"/>
              </a:rPr>
              <a:t>: </a:t>
            </a:r>
            <a:r>
              <a:rPr lang="ru-RU" sz="1600" b="1" dirty="0" smtClean="0">
                <a:solidFill>
                  <a:schemeClr val="bg1"/>
                </a:solidFill>
                <a:latin typeface="Segoe Print" pitchFamily="2" charset="0"/>
                <a:ea typeface="Times New Roman"/>
                <a:cs typeface="Times New Roman"/>
              </a:rPr>
              <a:t>«Прикоснись к истории. Исторический событийный туризм»</a:t>
            </a:r>
            <a:endParaRPr lang="ru-RU" sz="1600" dirty="0">
              <a:solidFill>
                <a:schemeClr val="bg1"/>
              </a:solidFill>
              <a:latin typeface="Segoe Print" pitchFamily="2" charset="0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968" y="5392895"/>
            <a:ext cx="3335912" cy="1384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подготовила:</a:t>
            </a:r>
          </a:p>
          <a:p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Смирнова Мирослава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Димитриевна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класс, 13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обучающаяся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объединения 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туризм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ЦДиЮТиЭ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г.Сочи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d3hm9yphxkm304.cloudfront.net/wp-content/uploads/2009/10/img-as-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588804" cy="30064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275856" y="116632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Вилла «Валерия»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993718"/>
            <a:ext cx="381642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19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апреля 1946 года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известная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оперная певица СССР Валерия Владимировна </a:t>
            </a:r>
            <a:r>
              <a:rPr lang="ru-RU" sz="1600" dirty="0" err="1" smtClean="0">
                <a:latin typeface="Segoe Print" panose="02000600000000000000" pitchFamily="2" charset="0"/>
                <a:ea typeface="Times New Roman"/>
              </a:rPr>
              <a:t>Барсова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, голосом которой восхищался сам </a:t>
            </a:r>
            <a:r>
              <a:rPr lang="ru-RU" sz="1600" dirty="0" err="1" smtClean="0">
                <a:latin typeface="Segoe Print" panose="02000600000000000000" pitchFamily="2" charset="0"/>
                <a:ea typeface="Times New Roman"/>
              </a:rPr>
              <a:t>И.В.Сталин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,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 получила в </a:t>
            </a:r>
            <a:r>
              <a:rPr lang="ru-RU" sz="1600" dirty="0" err="1" smtClean="0">
                <a:latin typeface="Segoe Print" panose="02000600000000000000" pitchFamily="2" charset="0"/>
                <a:ea typeface="Times New Roman"/>
                <a:cs typeface="Times New Roman"/>
              </a:rPr>
              <a:t>г.Сочи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земельный участок под строительство дачи.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Проект разработал известный в то время архитектор Игорь </a:t>
            </a:r>
            <a:r>
              <a:rPr lang="ru-RU" sz="1600" dirty="0" err="1" smtClean="0">
                <a:latin typeface="Segoe Print" panose="02000600000000000000" pitchFamily="2" charset="0"/>
                <a:ea typeface="Times New Roman"/>
                <a:cs typeface="Times New Roman"/>
              </a:rPr>
              <a:t>Люблинский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После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ухода из Большого театра в 1947 году оперная певица на протяжении 20 лет жила именно в этом доме,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который она называла «Вилла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Валерия» (все дачи  и виллы, строившиеся у нас в городе до революции носили имена женские).</a:t>
            </a:r>
            <a:endParaRPr lang="ru-RU" sz="1600" dirty="0"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pic>
        <p:nvPicPr>
          <p:cNvPr id="3074" name="Picture 2" descr="https://img-fotki.yandex.ru/get/55905/116075328.304/0_1fb850_781a3a01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77072"/>
            <a:ext cx="3451892" cy="2416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5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4DB2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1" name="Picture 3" descr="http://d3hm9yphxkm304.cloudfront.net/wp-content/uploads/2009/10/img-as-31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42" y="2469570"/>
            <a:ext cx="2339752" cy="3119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://d3hm9yphxkm304.cloudfront.net/wp-content/uploads/2009/10/img-as-31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9" y="2170516"/>
            <a:ext cx="2390588" cy="3187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://d3hm9yphxkm304.cloudfront.net/wp-content/uploads/2009/10/img-as-3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53" y="215639"/>
            <a:ext cx="4161166" cy="2869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423723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После её смерти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с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1968 по 1985 дача Барсовой стала центром детской художественной школы. Наконец, 9 января 1988 в её доме был открыт музей – «Дача Валерии Барсовой».</a:t>
            </a:r>
            <a:endParaRPr lang="ru-RU" sz="1600" dirty="0"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699" y="5750004"/>
            <a:ext cx="74744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anose="02000600000000000000" pitchFamily="2" charset="0"/>
              </a:rPr>
              <a:t>В 1974г. принято решение о взятии бывшей дачи народной артистки СССР В.В. Барсовой под охрану государства как памятника истории и культуры местного значения.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19" y="3212975"/>
            <a:ext cx="3791957" cy="266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алее 4">
            <a:hlinkClick r:id="rId8" action="ppaction://hlinksldjump" highlightClick="1"/>
          </p:cNvPr>
          <p:cNvSpPr/>
          <p:nvPr/>
        </p:nvSpPr>
        <p:spPr>
          <a:xfrm>
            <a:off x="7690114" y="6128637"/>
            <a:ext cx="1042416" cy="521208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66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ochi.news/wp-content/uploads/2016/02/DSC02496_141-1068x6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8"/>
          <a:stretch/>
        </p:blipFill>
        <p:spPr bwMode="auto">
          <a:xfrm>
            <a:off x="395536" y="297632"/>
            <a:ext cx="4285591" cy="283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70752" y="116632"/>
            <a:ext cx="5527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Дача Зиновьевой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6" name="Picture 4" descr="https://sochi.news/wp-content/uploads/2016/02/DSC02473_138-747x4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2"/>
          <a:stretch/>
        </p:blipFill>
        <p:spPr bwMode="auto">
          <a:xfrm>
            <a:off x="144624" y="3259776"/>
            <a:ext cx="4536503" cy="2673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903040"/>
            <a:ext cx="4032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Через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открытую дверь бывшего аристократического парадного вступаешь на обшарпанную деревянную лестницу,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поворачиваешь, идешь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в потемках вниз мимо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страшных пластиковых мешков и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выходишь на задний двор в кричащую разруху. </a:t>
            </a:r>
            <a:endParaRPr lang="ru-RU" sz="1600" dirty="0"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577" y="5933189"/>
            <a:ext cx="568863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Segoe Print" panose="02000600000000000000" pitchFamily="2" charset="0"/>
                <a:ea typeface="Times New Roman"/>
                <a:cs typeface="Times New Roman"/>
              </a:rPr>
              <a:t>Так сегодня выглядит дача Зиновьевой — памятник архитектуры краевого значения.</a:t>
            </a:r>
            <a:endParaRPr lang="ru-RU" sz="1600" b="1" dirty="0"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65143"/>
            <a:ext cx="4186879" cy="225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69160"/>
            <a:ext cx="4282588" cy="231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5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-fotki.yandex.ru/get/9300/97833783.70f/0_dc3d3_33317ffd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65961"/>
            <a:ext cx="7917973" cy="4717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111182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Calibri"/>
              </a:rPr>
              <a:t>В </a:t>
            </a:r>
            <a:r>
              <a:rPr lang="ru-RU" sz="1600" dirty="0">
                <a:latin typeface="Segoe Print" panose="02000600000000000000" pitchFamily="2" charset="0"/>
                <a:ea typeface="Calibri"/>
              </a:rPr>
              <a:t>конце XIX века статский советник, заместитель министра внутренних дел России Степан Степанович Зиновьев приобрел на вершине горы Виноградной участок для своей жены. Все дела на стройке вела Мария Николаевна Зиновьева.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Генеральша Зиновьева строила дачу на века в райском месте.</a:t>
            </a:r>
            <a:endParaRPr lang="ru-RU" sz="16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endParaRPr lang="ru-RU" sz="1600" dirty="0">
              <a:latin typeface="Segoe Print" panose="02000600000000000000" pitchFamily="2" charset="0"/>
            </a:endParaRPr>
          </a:p>
        </p:txBody>
      </p:sp>
      <p:sp>
        <p:nvSpPr>
          <p:cNvPr id="3" name="Управляющая кнопка: далее 2">
            <a:hlinkClick r:id="rId3" action="ppaction://hlinksldjump" highlightClick="1"/>
          </p:cNvPr>
          <p:cNvSpPr/>
          <p:nvPr/>
        </p:nvSpPr>
        <p:spPr>
          <a:xfrm>
            <a:off x="8054357" y="6311235"/>
            <a:ext cx="950349" cy="430133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9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rivetsochi.ru/uploads/images/00/36/25/2012/03/29/693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038"/>
            <a:ext cx="5372383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129406"/>
            <a:ext cx="4391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Замок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Квитко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5" y="5219514"/>
            <a:ext cx="8784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Этот небольшой замок над обрывом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построил в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1916 году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отставной полковник Андрей Валерьянович </a:t>
            </a:r>
            <a:r>
              <a:rPr lang="ru-RU" sz="1600" dirty="0" err="1" smtClean="0">
                <a:latin typeface="Segoe Print" panose="02000600000000000000" pitchFamily="2" charset="0"/>
                <a:ea typeface="Times New Roman"/>
                <a:cs typeface="Times New Roman"/>
              </a:rPr>
              <a:t>Квитко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  <a:cs typeface="Times New Roman"/>
              </a:rPr>
              <a:t> своей жене-Вере </a:t>
            </a: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Дмитриевне.</a:t>
            </a:r>
            <a:endParaRPr lang="ru-RU" sz="16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Segoe Print" panose="02000600000000000000" pitchFamily="2" charset="0"/>
                <a:ea typeface="Times New Roman"/>
                <a:cs typeface="Times New Roman"/>
              </a:rPr>
              <a:t>Жена полковника, итальянка по происхождению, где-то на европейском побережье увидела замок своей мечты и захотела такой же. Муж построил. Только мини-версию.</a:t>
            </a:r>
            <a:endParaRPr lang="ru-RU" sz="1600" dirty="0"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pic>
        <p:nvPicPr>
          <p:cNvPr id="6" name="Picture 4" descr="http://privetsochi.ru/uploads/images/00/36/25/2012/03/29/b463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7485"/>
            <a:ext cx="2267761" cy="3022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2686" y="3214938"/>
            <a:ext cx="3139202" cy="21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9000"/>
            <a:ext cx="3372900" cy="20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6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Загородная дача А.В. Квитко санаторий &quot;Красный штурм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5692"/>
            <a:ext cx="3384376" cy="4479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9460" name="Picture 4" descr="В 1924 году в особняке организовали дом отдыха «Красный штурм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478" y="218138"/>
            <a:ext cx="3751484" cy="4494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69232" y="4712565"/>
            <a:ext cx="8767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После революции 17-го года дача была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национализирована. </a:t>
            </a:r>
            <a:r>
              <a:rPr lang="ru-RU" dirty="0" err="1">
                <a:latin typeface="Segoe Print" panose="02000600000000000000" pitchFamily="2" charset="0"/>
                <a:ea typeface="Times New Roman"/>
                <a:cs typeface="Times New Roman"/>
              </a:rPr>
              <a:t>Квитко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 с женой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сбежали в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Италию, бросив все ценности.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В 1922 году здание отдали под детскую трудовую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колонию, в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1924 году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–это дом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отдыха «Красный штурм». В 1931 году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-санаторий 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НКВД.</a:t>
            </a:r>
            <a:endParaRPr lang="ru-RU" sz="1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В годы Великой Отечественной 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войны -госпиталь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 В 60-х годах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20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века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-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детский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санаторий.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  В период перестройки замок разграбили.</a:t>
            </a:r>
            <a:endParaRPr lang="ru-RU" sz="1600" dirty="0">
              <a:effectLst/>
              <a:latin typeface="Segoe Print" panose="02000600000000000000" pitchFamily="2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20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ochi-hotels.info/images/hotels-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r="15218" b="6313"/>
          <a:stretch/>
        </p:blipFill>
        <p:spPr bwMode="auto">
          <a:xfrm>
            <a:off x="3559558" y="418604"/>
            <a:ext cx="3194534" cy="3153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otzyvhotels.ru/wp-content/uploads/2015/02/Villa-Anna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/>
          <a:stretch/>
        </p:blipFill>
        <p:spPr bwMode="auto">
          <a:xfrm>
            <a:off x="6876256" y="275642"/>
            <a:ext cx="2047685" cy="3330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543" y="101281"/>
            <a:ext cx="4525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Вилла «Анна»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908720"/>
            <a:ext cx="34563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Print" panose="02000600000000000000" pitchFamily="2" charset="0"/>
                <a:ea typeface="Times New Roman"/>
              </a:rPr>
              <a:t>Частный замок -  построен в 2004 году в июле, в стиле Шотландского замка 16 века, расположен в парковой зоне центральной части города-курорта Сочи, граничит с территорией парка «Дендрарий»</a:t>
            </a:r>
            <a:endParaRPr lang="ru-RU" sz="1600" dirty="0"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934" y="3443550"/>
            <a:ext cx="851014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Но об истории этого замка будут писать уже наши </a:t>
            </a:r>
            <a:r>
              <a:rPr lang="ru-RU" dirty="0" smtClean="0">
                <a:latin typeface="Segoe Print" panose="02000600000000000000" pitchFamily="2" charset="0"/>
                <a:ea typeface="Times New Roman"/>
                <a:cs typeface="Times New Roman"/>
              </a:rPr>
              <a:t>внуки</a:t>
            </a:r>
            <a:r>
              <a:rPr lang="ru-RU" dirty="0">
                <a:latin typeface="Segoe Print" panose="02000600000000000000" pitchFamily="2" charset="0"/>
                <a:ea typeface="Times New Roman"/>
                <a:cs typeface="Times New Roman"/>
              </a:rPr>
              <a:t>….</a:t>
            </a:r>
            <a:endParaRPr lang="ru-RU" sz="1400" dirty="0"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933" y="4057333"/>
            <a:ext cx="28458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slope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Литература:</a:t>
            </a:r>
            <a:endParaRPr lang="ru-RU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601" y="4653136"/>
            <a:ext cx="7704856" cy="1250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300" dirty="0" smtClean="0">
                <a:latin typeface="Calibri"/>
                <a:ea typeface="Calibri"/>
                <a:cs typeface="Times New Roman"/>
              </a:rPr>
              <a:t>1</a:t>
            </a:r>
            <a:r>
              <a:rPr lang="ru-RU" sz="1300" dirty="0" smtClean="0">
                <a:latin typeface="Segoe Print" panose="02000600000000000000" pitchFamily="2" charset="0"/>
                <a:ea typeface="Calibri"/>
                <a:cs typeface="Times New Roman"/>
              </a:rPr>
              <a:t>. Гусева </a:t>
            </a:r>
            <a:r>
              <a:rPr lang="ru-RU" sz="1300" dirty="0">
                <a:latin typeface="Segoe Print" panose="02000600000000000000" pitchFamily="2" charset="0"/>
                <a:ea typeface="Calibri"/>
                <a:cs typeface="Times New Roman"/>
              </a:rPr>
              <a:t>А.В.  «Лики старого Сочи»,  Платонов , 2014</a:t>
            </a:r>
          </a:p>
          <a:p>
            <a:r>
              <a:rPr lang="ru-RU" sz="1300" dirty="0" smtClean="0">
                <a:latin typeface="Segoe Print" panose="02000600000000000000" pitchFamily="2" charset="0"/>
                <a:ea typeface="Calibri"/>
                <a:cs typeface="Times New Roman"/>
              </a:rPr>
              <a:t>2. </a:t>
            </a:r>
            <a:r>
              <a:rPr lang="ru-RU" sz="1300" dirty="0" err="1" smtClean="0">
                <a:latin typeface="Segoe Print" panose="02000600000000000000" pitchFamily="2" charset="0"/>
                <a:ea typeface="Calibri"/>
                <a:cs typeface="Times New Roman"/>
              </a:rPr>
              <a:t>Полухина</a:t>
            </a:r>
            <a:r>
              <a:rPr lang="ru-RU" sz="1300" dirty="0" smtClean="0">
                <a:latin typeface="Segoe Print" panose="02000600000000000000" pitchFamily="2" charset="0"/>
                <a:ea typeface="Calibri"/>
                <a:cs typeface="Times New Roman"/>
              </a:rPr>
              <a:t> </a:t>
            </a:r>
            <a:r>
              <a:rPr lang="ru-RU" sz="1300" dirty="0">
                <a:latin typeface="Segoe Print" panose="02000600000000000000" pitchFamily="2" charset="0"/>
                <a:ea typeface="Calibri"/>
                <a:cs typeface="Times New Roman"/>
              </a:rPr>
              <a:t>Т.Н. </a:t>
            </a:r>
            <a:r>
              <a:rPr lang="ru-RU" sz="1300" dirty="0">
                <a:latin typeface="Segoe Print" panose="02000600000000000000" pitchFamily="2" charset="0"/>
                <a:ea typeface="Calibri"/>
              </a:rPr>
              <a:t>«История Сочи в открытках и воспоминаниях. Часть I», Сочинское отделение Русского географического общества. </a:t>
            </a:r>
            <a:r>
              <a:rPr lang="ru-RU" sz="1300" dirty="0" smtClean="0">
                <a:latin typeface="Segoe Print" panose="02000600000000000000" pitchFamily="2" charset="0"/>
                <a:ea typeface="Calibri"/>
              </a:rPr>
              <a:t>2007</a:t>
            </a:r>
          </a:p>
          <a:p>
            <a:r>
              <a:rPr lang="ru-RU" sz="1300" dirty="0" smtClean="0">
                <a:latin typeface="Segoe Print" panose="02000600000000000000" pitchFamily="2" charset="0"/>
              </a:rPr>
              <a:t>3. </a:t>
            </a:r>
            <a:r>
              <a:rPr lang="ru-RU" sz="1300" dirty="0" err="1" smtClean="0">
                <a:latin typeface="Segoe Print" panose="02000600000000000000" pitchFamily="2" charset="0"/>
              </a:rPr>
              <a:t>Сизова</a:t>
            </a:r>
            <a:r>
              <a:rPr lang="ru-RU" sz="1300" dirty="0" smtClean="0">
                <a:latin typeface="Segoe Print" panose="02000600000000000000" pitchFamily="2" charset="0"/>
              </a:rPr>
              <a:t> И. статья «Из Парижа вернулась домой», </a:t>
            </a:r>
            <a:r>
              <a:rPr lang="ru-RU" sz="1300" dirty="0">
                <a:solidFill>
                  <a:prstClr val="white"/>
                </a:solidFill>
                <a:latin typeface="Segoe Print" panose="02000600000000000000" pitchFamily="2" charset="0"/>
              </a:rPr>
              <a:t>Ежедневная городская газета </a:t>
            </a:r>
            <a:r>
              <a:rPr lang="ru-RU" sz="1300" dirty="0" smtClean="0">
                <a:solidFill>
                  <a:prstClr val="white"/>
                </a:solidFill>
                <a:latin typeface="Segoe Print" panose="02000600000000000000" pitchFamily="2" charset="0"/>
              </a:rPr>
              <a:t>«</a:t>
            </a:r>
            <a:r>
              <a:rPr lang="ru-RU" sz="1300" dirty="0" smtClean="0">
                <a:latin typeface="Segoe Print" panose="02000600000000000000" pitchFamily="2" charset="0"/>
              </a:rPr>
              <a:t>Новости Сочи» от 08.04.2009 года, </a:t>
            </a:r>
            <a:r>
              <a:rPr lang="en-US" sz="1300" dirty="0" smtClean="0">
                <a:latin typeface="Segoe Print" panose="02000600000000000000" pitchFamily="2" charset="0"/>
              </a:rPr>
              <a:t>http</a:t>
            </a:r>
            <a:r>
              <a:rPr lang="en-US" sz="1300" dirty="0">
                <a:latin typeface="Segoe Print" panose="02000600000000000000" pitchFamily="2" charset="0"/>
              </a:rPr>
              <a:t>://</a:t>
            </a:r>
            <a:r>
              <a:rPr lang="en-US" sz="1300" dirty="0" smtClean="0">
                <a:latin typeface="Segoe Print" panose="02000600000000000000" pitchFamily="2" charset="0"/>
              </a:rPr>
              <a:t>www.sochi-news.ru</a:t>
            </a:r>
            <a:endParaRPr lang="ru-RU" sz="1300" dirty="0">
              <a:latin typeface="Segoe Print" panose="020006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4898" y="5805264"/>
            <a:ext cx="7879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soft" dir="t">
                <a:rot lat="0" lon="0" rev="10800000"/>
              </a:lightRig>
            </a:scene3d>
            <a:sp3d extrusionH="57150">
              <a:bevelT w="27940" h="12700" prst="slope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6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17" l="3347" r="100000">
                        <a14:foregroundMark x1="26151" y1="13389" x2="30544" y2="89540"/>
                        <a14:foregroundMark x1="33473" y1="40586" x2="33473" y2="82218"/>
                        <a14:foregroundMark x1="40586" y1="56276" x2="48954" y2="84728"/>
                        <a14:foregroundMark x1="26778" y1="86192" x2="30126" y2="96234"/>
                        <a14:foregroundMark x1="50000" y1="87448" x2="69874" y2="88494"/>
                        <a14:foregroundMark x1="86192" y1="59414" x2="86611" y2="81799"/>
                        <a14:foregroundMark x1="86611" y1="80544" x2="83891" y2="89958"/>
                        <a14:foregroundMark x1="87657" y1="83264" x2="87657" y2="90377"/>
                        <a14:foregroundMark x1="50000" y1="94351" x2="75105" y2="94351"/>
                        <a14:backgroundMark x1="84728" y1="1883" x2="92678" y2="6276"/>
                      </a14:backgroundRemoval>
                    </a14:imgEffect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0" y="1196750"/>
            <a:ext cx="4811106" cy="560705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297821"/>
            <a:ext cx="410445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Calibri"/>
                <a:cs typeface="Times New Roman"/>
              </a:rPr>
              <a:t>Сочи – это город, который таит в себе множество историй, связанных с определёнными местами. Интересные и красочные, а порой таинственные и трагические, и даже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Times New Roman"/>
              </a:rPr>
              <a:t>мистические...</a:t>
            </a:r>
            <a:endParaRPr lang="ru-RU" sz="1400" dirty="0">
              <a:effectLst/>
              <a:latin typeface="Segoe Print" panose="02000600000000000000" pitchFamily="2" charset="0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90661" y="5018923"/>
            <a:ext cx="4536504" cy="14711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err="1">
                <a:latin typeface="Segoe Script" panose="020B0504020000000003" pitchFamily="34" charset="0"/>
                <a:ea typeface="Times New Roman"/>
                <a:cs typeface="Times New Roman"/>
              </a:rPr>
              <a:t>Шерше</a:t>
            </a:r>
            <a: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  <a:t> ля </a:t>
            </a:r>
            <a:r>
              <a:rPr lang="ru-RU" sz="1600" b="1" dirty="0" err="1">
                <a:latin typeface="Segoe Script" panose="020B0504020000000003" pitchFamily="34" charset="0"/>
                <a:ea typeface="Times New Roman"/>
                <a:cs typeface="Times New Roman"/>
              </a:rPr>
              <a:t>фам</a:t>
            </a:r>
            <a: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  <a:t>, чего б оно </a:t>
            </a:r>
            <a:r>
              <a:rPr lang="ru-RU" sz="1600" b="1" dirty="0" smtClean="0">
                <a:latin typeface="Segoe Script" panose="020B0504020000000003" pitchFamily="34" charset="0"/>
                <a:ea typeface="Times New Roman"/>
                <a:cs typeface="Times New Roman"/>
              </a:rPr>
              <a:t>не </a:t>
            </a:r>
            <a:r>
              <a:rPr lang="ru-RU" sz="1600" b="1" dirty="0">
                <a:solidFill>
                  <a:prstClr val="white"/>
                </a:solidFill>
                <a:latin typeface="Segoe Script" panose="020B0504020000000003" pitchFamily="34" charset="0"/>
                <a:ea typeface="Times New Roman"/>
                <a:cs typeface="Times New Roman"/>
              </a:rPr>
              <a:t>стоило! </a:t>
            </a:r>
            <a: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  <a:t/>
            </a:r>
            <a:b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</a:br>
            <a: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  <a:t>Мы все живём, во имя милых дам. </a:t>
            </a:r>
            <a:b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</a:br>
            <a: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  <a:t>Они вращают колесо истории, </a:t>
            </a:r>
            <a:b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</a:br>
            <a:r>
              <a:rPr lang="ru-RU" sz="1600" b="1" dirty="0">
                <a:latin typeface="Segoe Script" panose="020B0504020000000003" pitchFamily="34" charset="0"/>
                <a:ea typeface="Times New Roman"/>
                <a:cs typeface="Times New Roman"/>
              </a:rPr>
              <a:t>Всё остальное, поручая нам</a:t>
            </a:r>
            <a:r>
              <a:rPr lang="ru-RU" sz="1600" b="1" dirty="0" smtClean="0">
                <a:latin typeface="Segoe Script" panose="020B0504020000000003" pitchFamily="34" charset="0"/>
                <a:ea typeface="Times New Roman"/>
                <a:cs typeface="Times New Roman"/>
              </a:rPr>
              <a:t>.</a:t>
            </a:r>
          </a:p>
          <a:p>
            <a:pPr lvl="0"/>
            <a:r>
              <a:rPr lang="ru-RU" sz="1600" b="1" dirty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> </a:t>
            </a:r>
            <a:r>
              <a:rPr lang="ru-RU" sz="1600" b="1" dirty="0" smtClean="0">
                <a:effectLst/>
                <a:latin typeface="Segoe Script" panose="020B0504020000000003" pitchFamily="34" charset="0"/>
                <a:ea typeface="Calibri"/>
                <a:cs typeface="Times New Roman"/>
              </a:rPr>
              <a:t>                      </a:t>
            </a:r>
            <a:r>
              <a:rPr lang="ru-RU" sz="1600" b="1" dirty="0" smtClean="0">
                <a:solidFill>
                  <a:prstClr val="white"/>
                </a:solidFill>
                <a:latin typeface="Segoe Script" panose="020B0504020000000003" pitchFamily="34" charset="0"/>
                <a:ea typeface="Times New Roman"/>
              </a:rPr>
              <a:t>Валерий </a:t>
            </a:r>
            <a:r>
              <a:rPr lang="ru-RU" sz="1600" b="1" dirty="0" err="1">
                <a:solidFill>
                  <a:prstClr val="white"/>
                </a:solidFill>
                <a:latin typeface="Segoe Script" panose="020B0504020000000003" pitchFamily="34" charset="0"/>
                <a:ea typeface="Times New Roman"/>
              </a:rPr>
              <a:t>Клебанов</a:t>
            </a:r>
            <a:r>
              <a:rPr lang="ru-RU" sz="1600" b="1" dirty="0">
                <a:solidFill>
                  <a:prstClr val="white"/>
                </a:solidFill>
                <a:latin typeface="Segoe Script" panose="020B0504020000000003" pitchFamily="34" charset="0"/>
                <a:ea typeface="Times New Roman"/>
              </a:rPr>
              <a:t> </a:t>
            </a:r>
            <a:endParaRPr lang="ru-RU" sz="1600" b="1" dirty="0">
              <a:solidFill>
                <a:prstClr val="white"/>
              </a:solidFill>
              <a:latin typeface="Segoe Script" panose="020B0504020000000003" pitchFamily="34" charset="0"/>
            </a:endParaRPr>
          </a:p>
        </p:txBody>
      </p:sp>
      <p:pic>
        <p:nvPicPr>
          <p:cNvPr id="6" name="Iz_Kinofilmov_-_Titani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895573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941" y="2014403"/>
            <a:ext cx="1944216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" action="ppaction://hlinkshowjump?jump=nextslide"/>
              </a:rPr>
              <a:t>Вилла</a:t>
            </a:r>
            <a:r>
              <a:rPr lang="ru-RU" dirty="0" smtClean="0"/>
              <a:t> «Вера»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0940" y="2543375"/>
            <a:ext cx="2088811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7" action="ppaction://hlinksldjump"/>
              </a:rPr>
              <a:t>Вилла</a:t>
            </a:r>
            <a:r>
              <a:rPr lang="ru-RU" dirty="0" smtClean="0"/>
              <a:t> «Надежда»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0941" y="3081068"/>
            <a:ext cx="2088810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8" action="ppaction://hlinksldjump"/>
              </a:rPr>
              <a:t>Вилла</a:t>
            </a:r>
            <a:r>
              <a:rPr lang="ru-RU" dirty="0" smtClean="0"/>
              <a:t> «Светлана»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4399" y="3652091"/>
            <a:ext cx="2075352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9" action="ppaction://hlinksldjump"/>
              </a:rPr>
              <a:t>Вилла</a:t>
            </a:r>
            <a:r>
              <a:rPr lang="ru-RU" dirty="0" smtClean="0"/>
              <a:t> «Валерия»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0941" y="4211724"/>
            <a:ext cx="2088810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0" action="ppaction://hlinksldjump"/>
              </a:rPr>
              <a:t>Дача</a:t>
            </a:r>
            <a:r>
              <a:rPr lang="ru-RU" dirty="0" smtClean="0"/>
              <a:t> Зиновьевой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7421" y="4744278"/>
            <a:ext cx="2152329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1" action="ppaction://hlinksldjump"/>
              </a:rPr>
              <a:t>Замок</a:t>
            </a:r>
            <a:r>
              <a:rPr lang="ru-RU" dirty="0" smtClean="0"/>
              <a:t> </a:t>
            </a:r>
            <a:r>
              <a:rPr lang="ru-RU" dirty="0" err="1" smtClean="0"/>
              <a:t>Квитко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7422" y="5323013"/>
            <a:ext cx="2152329" cy="4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2" action="ppaction://hlinksldjump"/>
              </a:rPr>
              <a:t>Вилла</a:t>
            </a:r>
            <a:r>
              <a:rPr lang="ru-RU" dirty="0" smtClean="0"/>
              <a:t>  «Анна»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3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5" presetClass="emph" presetSubtype="0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" grpId="0" animBg="1"/>
      <p:bldP spid="2" grpId="1" animBg="1"/>
      <p:bldP spid="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3hm9yphxkm304.cloudfront.net/wp-content/uploads/2010/04/img-aso-0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3" y="908720"/>
            <a:ext cx="3958999" cy="2517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99592" y="116632"/>
            <a:ext cx="58326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Вилла «Вера»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464" y="5134887"/>
            <a:ext cx="8381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Segoe Print" panose="02000600000000000000" pitchFamily="2" charset="0"/>
                <a:ea typeface="Calibri"/>
              </a:rPr>
              <a:t>В 1872 году приобрел </a:t>
            </a:r>
            <a:r>
              <a:rPr lang="ru-RU" b="1" dirty="0">
                <a:latin typeface="Segoe Print" panose="02000600000000000000" pitchFamily="2" charset="0"/>
                <a:ea typeface="Calibri"/>
              </a:rPr>
              <a:t>Николай Николаевич Мамонтов эту землю для постройки </a:t>
            </a:r>
            <a:r>
              <a:rPr lang="ru-RU" b="1" dirty="0" smtClean="0">
                <a:latin typeface="Segoe Print" panose="02000600000000000000" pitchFamily="2" charset="0"/>
                <a:ea typeface="Calibri"/>
              </a:rPr>
              <a:t>дачи.</a:t>
            </a:r>
            <a:r>
              <a:rPr lang="ru-RU" b="1" dirty="0">
                <a:latin typeface="Segoe Print" panose="02000600000000000000" pitchFamily="2" charset="0"/>
                <a:ea typeface="Calibri"/>
              </a:rPr>
              <a:t> </a:t>
            </a:r>
            <a:r>
              <a:rPr lang="ru-RU" b="1" dirty="0" smtClean="0">
                <a:latin typeface="Segoe Print" panose="02000600000000000000" pitchFamily="2" charset="0"/>
                <a:ea typeface="Calibri"/>
              </a:rPr>
              <a:t>В </a:t>
            </a:r>
            <a:r>
              <a:rPr lang="ru-RU" b="1" dirty="0">
                <a:latin typeface="Segoe Print" panose="02000600000000000000" pitchFamily="2" charset="0"/>
                <a:ea typeface="Calibri"/>
              </a:rPr>
              <a:t>этом же году здесь был установле</a:t>
            </a:r>
            <a:r>
              <a:rPr lang="ru-RU" b="1" i="1" dirty="0">
                <a:latin typeface="Segoe Print" panose="02000600000000000000" pitchFamily="2" charset="0"/>
                <a:ea typeface="Calibri"/>
              </a:rPr>
              <a:t>н </a:t>
            </a:r>
            <a:r>
              <a:rPr lang="ru-RU" b="1" dirty="0">
                <a:latin typeface="Segoe Print" panose="02000600000000000000" pitchFamily="2" charset="0"/>
                <a:ea typeface="Calibri"/>
              </a:rPr>
              <a:t>деревянный </a:t>
            </a:r>
            <a:r>
              <a:rPr lang="ru-RU" b="1" dirty="0" smtClean="0">
                <a:latin typeface="Segoe Print" panose="02000600000000000000" pitchFamily="2" charset="0"/>
                <a:ea typeface="Calibri"/>
              </a:rPr>
              <a:t>дом. </a:t>
            </a:r>
          </a:p>
          <a:p>
            <a:r>
              <a:rPr lang="ru-RU" b="1" dirty="0" smtClean="0">
                <a:latin typeface="Segoe Print" panose="02000600000000000000" pitchFamily="2" charset="0"/>
                <a:ea typeface="Calibri"/>
              </a:rPr>
              <a:t>Это </a:t>
            </a:r>
            <a:r>
              <a:rPr lang="ru-RU" b="1" dirty="0">
                <a:latin typeface="Segoe Print" panose="02000600000000000000" pitchFamily="2" charset="0"/>
                <a:ea typeface="Calibri"/>
              </a:rPr>
              <a:t>была первая дача в городе Сочи. </a:t>
            </a:r>
            <a:r>
              <a:rPr lang="ru-RU" b="1" dirty="0">
                <a:latin typeface="Segoe Print" panose="02000600000000000000" pitchFamily="2" charset="0"/>
              </a:rPr>
              <a:t>Свою дачу Мамонтов назвал «Вера». Имя Вера носила его мать и сестра.</a:t>
            </a:r>
          </a:p>
        </p:txBody>
      </p:sp>
      <p:pic>
        <p:nvPicPr>
          <p:cNvPr id="1027" name="Picture 3" descr="Сочи. Вилла Вера Костарев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57669"/>
            <a:ext cx="3933614" cy="26207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39552" y="3595082"/>
            <a:ext cx="247375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Вилла «Вера» 19 век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4739243"/>
            <a:ext cx="247375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Вилла «Вера» 21 век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92" y="260648"/>
            <a:ext cx="1828800" cy="2530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6645926" y="2606456"/>
            <a:ext cx="2479077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Вера Мамонтова </a:t>
            </a:r>
          </a:p>
          <a:p>
            <a:r>
              <a:rPr lang="ru-RU" dirty="0" smtClean="0"/>
              <a:t>(сестра </a:t>
            </a:r>
            <a:r>
              <a:rPr lang="ru-RU" dirty="0" err="1" smtClean="0"/>
              <a:t>Н.Мамонтова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9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herno-morie.ru/upload/forum/2655100669a2cd87fd634cd54ba8853b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r="2188" b="9785"/>
          <a:stretch/>
        </p:blipFill>
        <p:spPr bwMode="auto">
          <a:xfrm>
            <a:off x="368017" y="3501008"/>
            <a:ext cx="4164963" cy="3137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" name="Picture 4" descr="http://d3hm9yphxkm304.cloudfront.net/wp-content/uploads/2010/04/img-aso-01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421"/>
            <a:ext cx="4203997" cy="2874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599533" y="298421"/>
            <a:ext cx="43649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Вокруг нее был разбит безумно красивый парк,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не уступающий </a:t>
            </a: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по своей красоте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знаменитым </a:t>
            </a: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паркам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Хлудова </a:t>
            </a: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и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Худякова.</a:t>
            </a: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К </a:t>
            </a: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великому сожалению в настоящее время от него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остались только </a:t>
            </a: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несколько 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аллей и </a:t>
            </a:r>
            <a:r>
              <a:rPr lang="ru-RU" dirty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маленькая сосновая роща</a:t>
            </a:r>
            <a:r>
              <a:rPr lang="ru-RU" dirty="0" smtClean="0">
                <a:latin typeface="Segoe Print" panose="02000600000000000000" pitchFamily="2" charset="0"/>
                <a:ea typeface="Calibri"/>
                <a:cs typeface="Angsana New" panose="02020603050405020304" pitchFamily="18" charset="-34"/>
              </a:rPr>
              <a:t>.</a:t>
            </a:r>
            <a:endParaRPr lang="ru-RU" sz="1400" dirty="0">
              <a:latin typeface="Segoe Print" panose="02000600000000000000" pitchFamily="2" charset="0"/>
              <a:ea typeface="Calibri"/>
              <a:cs typeface="Angsana New" panose="02020603050405020304" pitchFamily="18" charset="-3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9533" y="3638441"/>
            <a:ext cx="4364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Segoe Print" panose="02000600000000000000" pitchFamily="2" charset="0"/>
              </a:rPr>
              <a:t>После смерти Мамонтова в 1896 году его имение отошло его брату </a:t>
            </a:r>
            <a:r>
              <a:rPr lang="ru-RU" dirty="0" smtClean="0">
                <a:latin typeface="Segoe Print" panose="02000600000000000000" pitchFamily="2" charset="0"/>
              </a:rPr>
              <a:t>Александру, а в 1900 году </a:t>
            </a:r>
            <a:r>
              <a:rPr lang="ru-RU" dirty="0" smtClean="0"/>
              <a:t>дочери</a:t>
            </a:r>
            <a:r>
              <a:rPr lang="ru-RU" dirty="0" smtClean="0">
                <a:latin typeface="Segoe Print" panose="02000600000000000000" pitchFamily="2" charset="0"/>
                <a:ea typeface="Calibri"/>
              </a:rPr>
              <a:t>  Александра- Марии, супруги </a:t>
            </a:r>
            <a:r>
              <a:rPr lang="ru-RU" dirty="0" err="1">
                <a:latin typeface="Segoe Print" panose="02000600000000000000" pitchFamily="2" charset="0"/>
                <a:ea typeface="Calibri"/>
              </a:rPr>
              <a:t>Н.А.Костарева</a:t>
            </a:r>
            <a:r>
              <a:rPr lang="ru-RU" dirty="0">
                <a:latin typeface="Segoe Print" panose="02000600000000000000" pitchFamily="2" charset="0"/>
                <a:ea typeface="Calibri"/>
              </a:rPr>
              <a:t> - старосты города Сочи. </a:t>
            </a: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3hm9yphxkm304.cloudfront.net/wp-content/uploads/2010/04/img-aso-0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4" y="275213"/>
            <a:ext cx="3888430" cy="3050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" name="Picture 2" descr="http://d3hm9yphxkm304.cloudfront.net/wp-content/uploads/2010/04/img-aso-01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135"/>
            <a:ext cx="4589719" cy="3138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69231" y="476672"/>
            <a:ext cx="4176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Calibri"/>
                <a:cs typeface="Times New Roman"/>
              </a:rPr>
              <a:t>В 1910 году</a:t>
            </a:r>
            <a:r>
              <a:rPr lang="ru-RU" sz="1600" dirty="0">
                <a:solidFill>
                  <a:prstClr val="white"/>
                </a:solidFill>
                <a:latin typeface="Segoe Print" panose="02000600000000000000" pitchFamily="2" charset="0"/>
                <a:ea typeface="Calibri"/>
                <a:cs typeface="Times New Roman"/>
              </a:rPr>
              <a:t> </a:t>
            </a:r>
            <a:r>
              <a:rPr lang="ru-RU" sz="1600" dirty="0" err="1">
                <a:solidFill>
                  <a:prstClr val="white"/>
                </a:solidFill>
                <a:latin typeface="Segoe Print" panose="02000600000000000000" pitchFamily="2" charset="0"/>
                <a:ea typeface="Calibri"/>
                <a:cs typeface="Times New Roman"/>
              </a:rPr>
              <a:t>Н.А.Костарев</a:t>
            </a:r>
            <a:r>
              <a:rPr lang="ru-RU" sz="1600" dirty="0" smtClean="0">
                <a:latin typeface="Segoe Print" panose="02000600000000000000" pitchFamily="2" charset="0"/>
                <a:ea typeface="Calibri"/>
                <a:cs typeface="Times New Roman"/>
              </a:rPr>
              <a:t> строит новое двухэтажное здание из природного камня местного производства.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645" y="3933056"/>
            <a:ext cx="40753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Segoe Print" panose="02000600000000000000" pitchFamily="2" charset="0"/>
                <a:ea typeface="Calibri"/>
              </a:rPr>
              <a:t>В 1918 году здесь размещался </a:t>
            </a:r>
            <a:r>
              <a:rPr lang="ru-RU" sz="1600" dirty="0">
                <a:latin typeface="Segoe Print" panose="02000600000000000000" pitchFamily="2" charset="0"/>
                <a:ea typeface="Calibri"/>
              </a:rPr>
              <a:t>революционно-исполнительный комитет Совета рабочих, крестьянских и солдатских депутатов Сочинского округа. </a:t>
            </a:r>
            <a:endParaRPr lang="ru-RU" sz="1600" dirty="0" smtClean="0">
              <a:latin typeface="Segoe Print" panose="02000600000000000000" pitchFamily="2" charset="0"/>
              <a:ea typeface="Calibri"/>
            </a:endParaRPr>
          </a:p>
          <a:p>
            <a:pPr algn="just"/>
            <a:r>
              <a:rPr lang="ru-RU" sz="1600" dirty="0" smtClean="0">
                <a:latin typeface="Segoe Print" panose="02000600000000000000" pitchFamily="2" charset="0"/>
                <a:ea typeface="Calibri"/>
              </a:rPr>
              <a:t>2 </a:t>
            </a:r>
            <a:r>
              <a:rPr lang="ru-RU" sz="1600" dirty="0">
                <a:latin typeface="Segoe Print" panose="02000600000000000000" pitchFamily="2" charset="0"/>
                <a:ea typeface="Calibri"/>
              </a:rPr>
              <a:t>мая 1920 года здесь был подписан акт о капитуляции Добровольческой армии Деникина. </a:t>
            </a:r>
            <a:br>
              <a:rPr lang="ru-RU" sz="1600" dirty="0">
                <a:latin typeface="Segoe Print" panose="02000600000000000000" pitchFamily="2" charset="0"/>
                <a:ea typeface="Calibri"/>
              </a:rPr>
            </a:br>
            <a:r>
              <a:rPr lang="ru-RU" sz="1600" dirty="0" smtClean="0">
                <a:latin typeface="Segoe Print" panose="02000600000000000000" pitchFamily="2" charset="0"/>
                <a:ea typeface="Calibri"/>
              </a:rPr>
              <a:t>Во время Великой отечественной войны- здесь находился госпиталь.</a:t>
            </a:r>
            <a:endParaRPr lang="ru-RU" sz="16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3hm9yphxkm304.cloudfront.net/wp-content/uploads/2010/04/img-aso-01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9"/>
          <a:stretch/>
        </p:blipFill>
        <p:spPr bwMode="auto">
          <a:xfrm>
            <a:off x="107504" y="122838"/>
            <a:ext cx="2354133" cy="2141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3hm9yphxkm304.cloudfront.net/wp-content/uploads/2010/04/img-aso-01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0882"/>
            <a:ext cx="2756286" cy="206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3hm9yphxkm304.cloudfront.net/wp-content/uploads/2010/04/img-aso-01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b="11000"/>
          <a:stretch/>
        </p:blipFill>
        <p:spPr bwMode="auto">
          <a:xfrm>
            <a:off x="5567327" y="-131847"/>
            <a:ext cx="2627386" cy="1889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55" y="2253269"/>
            <a:ext cx="2724563" cy="3632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http://www.cherno-morie.ru/upload/forum/77cfa4593defe0b831668aa434028acf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3983" b="7260"/>
          <a:stretch/>
        </p:blipFill>
        <p:spPr bwMode="auto">
          <a:xfrm>
            <a:off x="295184" y="2354896"/>
            <a:ext cx="2332600" cy="342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www.cherno-morie.ru/upload/forum/333a5a13099c05d633fa99fc256c8c6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r="13028" b="10465"/>
          <a:stretch/>
        </p:blipFill>
        <p:spPr bwMode="auto">
          <a:xfrm>
            <a:off x="6228184" y="1455164"/>
            <a:ext cx="2689556" cy="2002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2" b="9428"/>
          <a:stretch/>
        </p:blipFill>
        <p:spPr bwMode="auto">
          <a:xfrm>
            <a:off x="6071457" y="3356992"/>
            <a:ext cx="2457831" cy="3245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902" y="5661749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Segoe Print" panose="02000600000000000000" pitchFamily="2" charset="0"/>
              </a:rPr>
              <a:t>Вилла «Вера»- памятник культуры </a:t>
            </a:r>
            <a:r>
              <a:rPr lang="ru-RU" b="1" dirty="0">
                <a:latin typeface="Segoe Print" panose="02000600000000000000" pitchFamily="2" charset="0"/>
              </a:rPr>
              <a:t>и истории, </a:t>
            </a:r>
            <a:r>
              <a:rPr lang="ru-RU" b="1" dirty="0" smtClean="0">
                <a:latin typeface="Segoe Print" panose="02000600000000000000" pitchFamily="2" charset="0"/>
              </a:rPr>
              <a:t>находится </a:t>
            </a:r>
            <a:r>
              <a:rPr lang="ru-RU" b="1" dirty="0">
                <a:latin typeface="Segoe Print" panose="02000600000000000000" pitchFamily="2" charset="0"/>
              </a:rPr>
              <a:t>под охраной государства. </a:t>
            </a:r>
            <a:r>
              <a:rPr lang="ru-RU" b="1" dirty="0" smtClean="0">
                <a:latin typeface="Segoe Print" panose="02000600000000000000" pitchFamily="2" charset="0"/>
              </a:rPr>
              <a:t>Сейчас </a:t>
            </a:r>
            <a:r>
              <a:rPr lang="ru-RU" b="1" dirty="0">
                <a:latin typeface="Segoe Print" panose="02000600000000000000" pitchFamily="2" charset="0"/>
              </a:rPr>
              <a:t>в ней располагается Центр внешкольной работы.</a:t>
            </a:r>
          </a:p>
        </p:txBody>
      </p:sp>
      <p:sp>
        <p:nvSpPr>
          <p:cNvPr id="2" name="Управляющая кнопка: далее 1">
            <a:hlinkClick r:id="rId10" action="ppaction://hlinksldjump" highlightClick="1"/>
          </p:cNvPr>
          <p:cNvSpPr/>
          <p:nvPr/>
        </p:nvSpPr>
        <p:spPr>
          <a:xfrm>
            <a:off x="8008080" y="6261913"/>
            <a:ext cx="1042416" cy="521208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orldroads.ru/wp-content/uploads/2014/12/Villa-Nadezhda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/>
        </p:blipFill>
        <p:spPr bwMode="auto">
          <a:xfrm>
            <a:off x="499889" y="1013453"/>
            <a:ext cx="5263901" cy="2808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1162" y="57398"/>
            <a:ext cx="5793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Вилла «Надежда»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87617" y="764704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anose="02000600000000000000" pitchFamily="2" charset="0"/>
                <a:ea typeface="Calibri"/>
              </a:rPr>
              <a:t>Это </a:t>
            </a:r>
            <a:r>
              <a:rPr lang="ru-RU" dirty="0">
                <a:latin typeface="Segoe Print" panose="02000600000000000000" pitchFamily="2" charset="0"/>
                <a:ea typeface="Calibri"/>
              </a:rPr>
              <a:t>двухэтажный загородный дом в Сочи семьи русского офицера, патриота России, издателя С. Н. </a:t>
            </a:r>
            <a:r>
              <a:rPr lang="ru-RU" dirty="0" err="1">
                <a:latin typeface="Segoe Print" panose="02000600000000000000" pitchFamily="2" charset="0"/>
                <a:ea typeface="Calibri"/>
              </a:rPr>
              <a:t>Худекова</a:t>
            </a:r>
            <a:r>
              <a:rPr lang="ru-RU" dirty="0">
                <a:latin typeface="Segoe Print" panose="02000600000000000000" pitchFamily="2" charset="0"/>
                <a:ea typeface="Calibri"/>
              </a:rPr>
              <a:t>, который он назвал в честь своей жены.</a:t>
            </a:r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19" y="3821832"/>
            <a:ext cx="4392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Segoe Print" panose="02000600000000000000" pitchFamily="2" charset="0"/>
                <a:ea typeface="Calibri"/>
              </a:rPr>
              <a:t>Худеков</a:t>
            </a:r>
            <a:r>
              <a:rPr lang="ru-RU" dirty="0">
                <a:latin typeface="Segoe Print" panose="02000600000000000000" pitchFamily="2" charset="0"/>
                <a:ea typeface="Calibri"/>
              </a:rPr>
              <a:t> увлекался садоводством, балетом, драматургией и на своей вилле «Надежда» в Сочи написал исследовательский труд – четырехтомную энциклопедию «История танцев всех времен и народов». Хозяйка дома </a:t>
            </a:r>
            <a:r>
              <a:rPr lang="ru-RU" dirty="0" smtClean="0">
                <a:latin typeface="Segoe Print" panose="02000600000000000000" pitchFamily="2" charset="0"/>
                <a:ea typeface="Calibri"/>
              </a:rPr>
              <a:t>-Надежда </a:t>
            </a:r>
            <a:r>
              <a:rPr lang="ru-RU" dirty="0">
                <a:latin typeface="Segoe Print" panose="02000600000000000000" pitchFamily="2" charset="0"/>
                <a:ea typeface="Calibri"/>
              </a:rPr>
              <a:t>Алексеевна </a:t>
            </a:r>
            <a:r>
              <a:rPr lang="ru-RU" dirty="0" err="1">
                <a:latin typeface="Segoe Print" panose="02000600000000000000" pitchFamily="2" charset="0"/>
                <a:ea typeface="Calibri"/>
              </a:rPr>
              <a:t>Худекова</a:t>
            </a:r>
            <a:r>
              <a:rPr lang="ru-RU" dirty="0">
                <a:latin typeface="Segoe Print" panose="02000600000000000000" pitchFamily="2" charset="0"/>
                <a:ea typeface="Calibri"/>
              </a:rPr>
              <a:t> (Страхова) вела театральную рубрику в «Петербургской газете».</a:t>
            </a:r>
            <a:endParaRPr lang="ru-RU" dirty="0">
              <a:latin typeface="Segoe Print" panose="02000600000000000000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r="26416"/>
          <a:stretch/>
        </p:blipFill>
        <p:spPr bwMode="auto">
          <a:xfrm>
            <a:off x="4615347" y="2498949"/>
            <a:ext cx="2296886" cy="25370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3210" r="50000" b="7513"/>
          <a:stretch/>
        </p:blipFill>
        <p:spPr bwMode="auto">
          <a:xfrm>
            <a:off x="6503720" y="3212976"/>
            <a:ext cx="2388705" cy="31100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http://soczi2015.ru/wp-content/uploads/2013/04/Sochinskiy-Dendrariy.-Osnovatel.-Peterburgskaya-gazet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056">
            <a:off x="4631581" y="4838537"/>
            <a:ext cx="2729393" cy="18167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ендрарий Сочи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/>
        </p:blipFill>
        <p:spPr bwMode="auto">
          <a:xfrm>
            <a:off x="117965" y="116632"/>
            <a:ext cx="5081448" cy="2690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ендрарий Сочи вилла Надежда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b="4220"/>
          <a:stretch/>
        </p:blipFill>
        <p:spPr bwMode="auto">
          <a:xfrm>
            <a:off x="117965" y="3268701"/>
            <a:ext cx="4887903" cy="3093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76695" y="960230"/>
            <a:ext cx="38618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За свою историю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здание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виллы «Надежда» служило загородной дачей, складом, конторой, госпиталем и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технической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подсобкой. </a:t>
            </a:r>
          </a:p>
          <a:p>
            <a:pPr indent="449580" algn="just">
              <a:spcAft>
                <a:spcPts val="0"/>
              </a:spcAft>
            </a:pPr>
            <a:endParaRPr lang="ru-RU" dirty="0" smtClean="0">
              <a:latin typeface="Segoe Print" panose="02000600000000000000" pitchFamily="2" charset="0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Масштабная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реставрация виллы «Надежда» проводилась к Олимпиаде в Сочи с 2010 по 2014 год с сохранением исторического облика здания и интерьеров.</a:t>
            </a:r>
            <a:endParaRPr lang="ru-RU" sz="1600" dirty="0">
              <a:effectLst/>
              <a:latin typeface="Segoe Print" panose="02000600000000000000" pitchFamily="2" charset="0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76695" y="4941168"/>
            <a:ext cx="3861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egoe Print" panose="02000600000000000000" pitchFamily="2" charset="0"/>
                <a:ea typeface="Calibri"/>
                <a:cs typeface="Times New Roman"/>
              </a:rPr>
              <a:t>Первый «Музей балета» в Сочи открыт именно на вилле «Надежда». </a:t>
            </a:r>
            <a:endParaRPr lang="ru-RU" b="1" dirty="0">
              <a:latin typeface="Segoe Print" panose="02000600000000000000" pitchFamily="2" charset="0"/>
            </a:endParaRPr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7812360" y="6328120"/>
            <a:ext cx="1042416" cy="442829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анаторий Светл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69" y="116632"/>
            <a:ext cx="2599831" cy="3965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20" name="Picture 4" descr="http://san-svetlana-sochi.ru/images/a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55786"/>
            <a:ext cx="4248472" cy="3186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0169" y="-10886"/>
            <a:ext cx="372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«Светлана»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2942" y="6264559"/>
            <a:ext cx="2529923" cy="36933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Приемное отделение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9427" y="692696"/>
            <a:ext cx="56870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Segoe Print" panose="02000600000000000000" pitchFamily="2" charset="0"/>
                <a:ea typeface="Calibri"/>
                <a:cs typeface="Times New Roman"/>
              </a:rPr>
              <a:t>Осенью 1902 г. на берегу моря, в романтическом месте А.П. </a:t>
            </a:r>
            <a:r>
              <a:rPr lang="ru-RU" sz="1600" dirty="0" err="1">
                <a:latin typeface="Segoe Print" panose="02000600000000000000" pitchFamily="2" charset="0"/>
                <a:ea typeface="Calibri"/>
                <a:cs typeface="Times New Roman"/>
              </a:rPr>
              <a:t>Фронштейном</a:t>
            </a:r>
            <a:r>
              <a:rPr lang="ru-RU" sz="1600" dirty="0">
                <a:latin typeface="Segoe Print" panose="02000600000000000000" pitchFamily="2" charset="0"/>
                <a:ea typeface="Calibri"/>
                <a:cs typeface="Times New Roman"/>
              </a:rPr>
              <a:t> была построена двухэтажная </a:t>
            </a:r>
            <a:r>
              <a:rPr lang="ru-RU" sz="1600" dirty="0" smtClean="0">
                <a:latin typeface="Segoe Print" panose="02000600000000000000" pitchFamily="2" charset="0"/>
                <a:ea typeface="Calibri"/>
                <a:cs typeface="Times New Roman"/>
              </a:rPr>
              <a:t>вилла, </a:t>
            </a:r>
            <a:r>
              <a:rPr lang="ru-RU" sz="1600" dirty="0">
                <a:latin typeface="Segoe Print" panose="02000600000000000000" pitchFamily="2" charset="0"/>
                <a:ea typeface="Calibri"/>
                <a:cs typeface="Times New Roman"/>
              </a:rPr>
              <a:t>названная в честь </a:t>
            </a:r>
            <a:r>
              <a:rPr lang="ru-RU" sz="1600" dirty="0" smtClean="0">
                <a:latin typeface="Segoe Print" panose="02000600000000000000" pitchFamily="2" charset="0"/>
                <a:ea typeface="Calibri"/>
                <a:cs typeface="Times New Roman"/>
              </a:rPr>
              <a:t>поэтического </a:t>
            </a:r>
            <a:r>
              <a:rPr lang="ru-RU" sz="1600" dirty="0">
                <a:latin typeface="Segoe Print" panose="02000600000000000000" pitchFamily="2" charset="0"/>
                <a:ea typeface="Calibri"/>
                <a:cs typeface="Times New Roman"/>
              </a:rPr>
              <a:t>произведения </a:t>
            </a:r>
            <a:r>
              <a:rPr lang="ru-RU" sz="1600" dirty="0" smtClean="0">
                <a:latin typeface="Segoe Print" panose="02000600000000000000" pitchFamily="2" charset="0"/>
                <a:ea typeface="Calibri"/>
                <a:cs typeface="Times New Roman"/>
              </a:rPr>
              <a:t>В.Л</a:t>
            </a:r>
            <a:r>
              <a:rPr lang="ru-RU" sz="1600" dirty="0">
                <a:latin typeface="Segoe Print" panose="02000600000000000000" pitchFamily="2" charset="0"/>
                <a:ea typeface="Calibri"/>
                <a:cs typeface="Times New Roman"/>
              </a:rPr>
              <a:t>. Жуковского «Светлана».</a:t>
            </a:r>
            <a:endParaRPr lang="ru-RU" sz="1600" dirty="0">
              <a:latin typeface="Segoe Print" panose="020006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370" y="1886126"/>
            <a:ext cx="5687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spcAft>
                <a:spcPts val="0"/>
              </a:spcAft>
            </a:pPr>
            <a:r>
              <a:rPr lang="ru-RU" sz="1600" dirty="0">
                <a:latin typeface="Segoe Print" panose="02000600000000000000" pitchFamily="2" charset="0"/>
                <a:ea typeface="Times New Roman"/>
              </a:rPr>
              <a:t>С первых дней пустующие комнаты сдаются </a:t>
            </a: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курортникам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и «Светлана» становится пансионом. </a:t>
            </a:r>
            <a:endParaRPr lang="ru-RU" sz="1600" dirty="0" smtClean="0">
              <a:latin typeface="Segoe Print" panose="02000600000000000000" pitchFamily="2" charset="0"/>
              <a:ea typeface="Times New Roman"/>
            </a:endParaRPr>
          </a:p>
          <a:p>
            <a:pPr algn="just" fontAlgn="t"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В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разные годы здесь отдыхали многие известные литераторы и артисты: Федор Шаляпин, Максим Горький.</a:t>
            </a:r>
            <a:endParaRPr lang="ru-RU" sz="1600" dirty="0">
              <a:effectLst/>
              <a:latin typeface="Segoe Print" panose="02000600000000000000" pitchFamily="2" charset="0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022" y="531870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Segoe Print" panose="02000600000000000000" pitchFamily="2" charset="0"/>
                <a:ea typeface="Calibri"/>
                <a:cs typeface="Times New Roman"/>
              </a:rPr>
              <a:t>За годы своего существования «Светлана» несколько раз меняла статус: была пансионом, домом отдыха, военным госпиталем, пансионатом, наконец - санаторием. </a:t>
            </a:r>
            <a:endParaRPr lang="ru-RU" sz="1600" dirty="0"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235533"/>
            <a:ext cx="447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Segoe Print" panose="02000600000000000000" pitchFamily="2" charset="0"/>
              </a:rPr>
              <a:t>Здесь, 21 июля в 1929 году Владимир Маяковский </a:t>
            </a:r>
            <a:r>
              <a:rPr lang="ru-RU" sz="1600" dirty="0">
                <a:latin typeface="Segoe Print" panose="02000600000000000000" pitchFamily="2" charset="0"/>
              </a:rPr>
              <a:t>впервые публично прочитал «Стихи о советском паспорте».</a:t>
            </a:r>
          </a:p>
        </p:txBody>
      </p:sp>
      <p:sp>
        <p:nvSpPr>
          <p:cNvPr id="5" name="Управляющая кнопка: далее 4">
            <a:hlinkClick r:id="rId4" action="ppaction://hlinksldjump" highlightClick="1"/>
          </p:cNvPr>
          <p:cNvSpPr/>
          <p:nvPr/>
        </p:nvSpPr>
        <p:spPr>
          <a:xfrm>
            <a:off x="8044724" y="6341611"/>
            <a:ext cx="1042416" cy="476836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1099</TotalTime>
  <Words>987</Words>
  <Application>Microsoft Office PowerPoint</Application>
  <PresentationFormat>Экран (4:3)</PresentationFormat>
  <Paragraphs>78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98</cp:revision>
  <dcterms:created xsi:type="dcterms:W3CDTF">2018-11-08T09:07:25Z</dcterms:created>
  <dcterms:modified xsi:type="dcterms:W3CDTF">2024-02-06T09:55:27Z</dcterms:modified>
</cp:coreProperties>
</file>