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3" r:id="rId2"/>
    <p:sldId id="264" r:id="rId3"/>
    <p:sldId id="265" r:id="rId4"/>
    <p:sldId id="266" r:id="rId5"/>
    <p:sldId id="256" r:id="rId6"/>
    <p:sldId id="268" r:id="rId7"/>
    <p:sldId id="269" r:id="rId8"/>
    <p:sldId id="270" r:id="rId9"/>
    <p:sldId id="259" r:id="rId10"/>
    <p:sldId id="273" r:id="rId11"/>
    <p:sldId id="258" r:id="rId12"/>
    <p:sldId id="260" r:id="rId13"/>
    <p:sldId id="261" r:id="rId14"/>
    <p:sldId id="278" r:id="rId15"/>
    <p:sldId id="27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87EACD4D-8368-4B8A-8CB5-CCFF61287B70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9A67EB3-F103-4BD9-936C-C4EDA4DE561A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png"/><Relationship Id="rId3" Type="http://schemas.microsoft.com/office/2007/relationships/hdphoto" Target="../media/hdphoto3.wdp"/><Relationship Id="rId7" Type="http://schemas.openxmlformats.org/officeDocument/2006/relationships/image" Target="../media/image50.jpe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2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7478" y="234888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Print" pitchFamily="2" charset="0"/>
              </a:rPr>
              <a:t>Тема: </a:t>
            </a:r>
            <a:r>
              <a:rPr lang="ru-RU" sz="2400" b="1" dirty="0" smtClean="0">
                <a:latin typeface="Segoe Print" pitchFamily="2" charset="0"/>
              </a:rPr>
              <a:t>« Проектируем Экологическую тропу»</a:t>
            </a:r>
            <a:endParaRPr lang="ru-RU" sz="2400" b="1" dirty="0"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65950" y="4873805"/>
            <a:ext cx="40324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latin typeface="Segoe Print" pitchFamily="2" charset="0"/>
                <a:cs typeface="Times New Roman" pitchFamily="18" charset="0"/>
              </a:rPr>
              <a:t>Руководитель </a:t>
            </a:r>
            <a:r>
              <a:rPr lang="ru-RU" sz="1400" smtClean="0">
                <a:latin typeface="Segoe Print" pitchFamily="2" charset="0"/>
                <a:cs typeface="Times New Roman" pitchFamily="18" charset="0"/>
              </a:rPr>
              <a:t>проекта:</a:t>
            </a:r>
          </a:p>
          <a:p>
            <a:pPr lvl="0"/>
            <a:r>
              <a:rPr lang="ru-RU" sz="1400" smtClean="0">
                <a:latin typeface="Segoe Print" pitchFamily="2" charset="0"/>
                <a:cs typeface="Times New Roman" pitchFamily="18" charset="0"/>
              </a:rPr>
              <a:t>Кукава</a:t>
            </a:r>
            <a:r>
              <a:rPr lang="ru-RU" sz="1400" dirty="0" smtClean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1400" dirty="0">
                <a:latin typeface="Segoe Print" pitchFamily="2" charset="0"/>
                <a:cs typeface="Times New Roman" pitchFamily="18" charset="0"/>
              </a:rPr>
              <a:t>Яна Александровна,</a:t>
            </a:r>
          </a:p>
          <a:p>
            <a:pPr lvl="0"/>
            <a:r>
              <a:rPr lang="ru-RU" sz="1400" dirty="0">
                <a:latin typeface="Segoe Print" pitchFamily="2" charset="0"/>
                <a:cs typeface="Times New Roman" pitchFamily="18" charset="0"/>
              </a:rPr>
              <a:t>педагог дополнительного образования, </a:t>
            </a:r>
          </a:p>
          <a:p>
            <a:pPr lvl="0"/>
            <a:r>
              <a:rPr lang="ru-RU" sz="1400" dirty="0">
                <a:latin typeface="Segoe Print" pitchFamily="2" charset="0"/>
                <a:cs typeface="Times New Roman" pitchFamily="18" charset="0"/>
              </a:rPr>
              <a:t>заместитель директора  </a:t>
            </a:r>
            <a:r>
              <a:rPr lang="ru-RU" sz="1400" dirty="0" err="1" smtClean="0">
                <a:latin typeface="Segoe Print" pitchFamily="2" charset="0"/>
                <a:cs typeface="Times New Roman" pitchFamily="18" charset="0"/>
              </a:rPr>
              <a:t>ЦДиЮТиЭ</a:t>
            </a:r>
            <a:r>
              <a:rPr lang="ru-RU" sz="1400" dirty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Segoe Print" pitchFamily="2" charset="0"/>
                <a:cs typeface="Times New Roman" pitchFamily="18" charset="0"/>
              </a:rPr>
              <a:t>г.Сочи</a:t>
            </a:r>
            <a:endParaRPr lang="ru-RU" sz="1400" dirty="0"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8284" y="6285069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latin typeface="Segoe Print" pitchFamily="2" charset="0"/>
                <a:cs typeface="Times New Roman" pitchFamily="18" charset="0"/>
              </a:rPr>
              <a:t>г</a:t>
            </a:r>
            <a:r>
              <a:rPr lang="ru-RU" sz="1600" dirty="0" err="1" smtClean="0">
                <a:latin typeface="Segoe Print" pitchFamily="2" charset="0"/>
                <a:cs typeface="Times New Roman" pitchFamily="18" charset="0"/>
              </a:rPr>
              <a:t>.Сочи</a:t>
            </a:r>
            <a:r>
              <a:rPr lang="ru-RU" sz="1600" dirty="0" smtClean="0">
                <a:latin typeface="Segoe Print" pitchFamily="2" charset="0"/>
                <a:cs typeface="Times New Roman" pitchFamily="18" charset="0"/>
              </a:rPr>
              <a:t>, 2024</a:t>
            </a:r>
            <a:endParaRPr lang="ru-RU" sz="1600" dirty="0"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1026" name="Picture 2" descr="https://www.culture.ru/storage/images/1287ebf94f2957f4e82118d6e7fab1af/a414fd0439adcbfb823cff15fe9d529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2" b="99407" l="10000" r="100000">
                        <a14:foregroundMark x1="40067" y1="14235" x2="40067" y2="14235"/>
                        <a14:foregroundMark x1="36133" y1="17082" x2="36133" y2="17082"/>
                        <a14:foregroundMark x1="43733" y1="12100" x2="43733" y2="12100"/>
                        <a14:foregroundMark x1="72333" y1="27046" x2="72333" y2="27046"/>
                        <a14:foregroundMark x1="76800" y1="27995" x2="76800" y2="27995"/>
                        <a14:foregroundMark x1="74867" y1="36536" x2="74867" y2="36536"/>
                        <a14:foregroundMark x1="71067" y1="40451" x2="71067" y2="40451"/>
                        <a14:foregroundMark x1="75600" y1="79359" x2="75600" y2="79359"/>
                        <a14:foregroundMark x1="71467" y1="78648" x2="71467" y2="78648"/>
                        <a14:foregroundMark x1="74200" y1="85409" x2="74200" y2="85409"/>
                        <a14:foregroundMark x1="81067" y1="74970" x2="81067" y2="74970"/>
                        <a14:foregroundMark x1="79467" y1="81969" x2="79467" y2="81969"/>
                        <a14:foregroundMark x1="77400" y1="84342" x2="77400" y2="84342"/>
                        <a14:foregroundMark x1="74333" y1="79715" x2="74333" y2="79715"/>
                        <a14:foregroundMark x1="71067" y1="83155" x2="71067" y2="83155"/>
                        <a14:foregroundMark x1="21200" y1="45196" x2="21200" y2="45196"/>
                        <a14:foregroundMark x1="22400" y1="51483" x2="22400" y2="51483"/>
                        <a14:foregroundMark x1="21000" y1="54448" x2="21000" y2="54448"/>
                        <a14:foregroundMark x1="21000" y1="61210" x2="21000" y2="61210"/>
                        <a14:foregroundMark x1="47667" y1="39976" x2="47667" y2="39976"/>
                        <a14:foregroundMark x1="38533" y1="46026" x2="37267" y2="49229"/>
                        <a14:foregroundMark x1="45733" y1="40688" x2="49800" y2="38790"/>
                        <a14:foregroundMark x1="34333" y1="67141" x2="36400" y2="82918"/>
                        <a14:foregroundMark x1="34000" y1="68802" x2="34000" y2="68802"/>
                        <a14:backgroundMark x1="34933" y1="43298" x2="34933" y2="43298"/>
                        <a14:backgroundMark x1="32067" y1="64887" x2="32067" y2="64887"/>
                        <a14:backgroundMark x1="46667" y1="35587" x2="46667" y2="35587"/>
                        <a14:backgroundMark x1="51200" y1="34164" x2="51200" y2="34164"/>
                        <a14:backgroundMark x1="45067" y1="33689" x2="45067" y2="33689"/>
                        <a14:backgroundMark x1="30800" y1="73547" x2="30800" y2="73547"/>
                        <a14:backgroundMark x1="28067" y1="76157" x2="28067" y2="76157"/>
                        <a14:backgroundMark x1="30267" y1="71293" x2="30267" y2="71293"/>
                        <a14:backgroundMark x1="34933" y1="37248" x2="34933" y2="37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6" r="12354"/>
          <a:stretch/>
        </p:blipFill>
        <p:spPr bwMode="auto">
          <a:xfrm>
            <a:off x="184442" y="3117161"/>
            <a:ext cx="4386687" cy="33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Ганцеева  сочи музыка к презентац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406" y="5844746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231201"/>
            <a:ext cx="8230854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Segoe Print" pitchFamily="2" charset="0"/>
                <a:ea typeface="Times New Roman"/>
                <a:cs typeface="Times New Roman"/>
              </a:rPr>
              <a:t>ВСЕРОССИЙСКИЙ КОНКУРС</a:t>
            </a:r>
            <a:endParaRPr lang="ru-RU" sz="1400" dirty="0">
              <a:latin typeface="Segoe Print" pitchFamily="2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Segoe Print" pitchFamily="2" charset="0"/>
                <a:ea typeface="Times New Roman"/>
                <a:cs typeface="Times New Roman"/>
              </a:rPr>
              <a:t>«ТУРИСТИЧЕСКИЙ КОД МОЕГО ГОРОДА, ПОСЕЛКА, РАЙОНА- ПРО-ТУРИЗМ»»</a:t>
            </a:r>
            <a:endParaRPr lang="ru-RU" sz="1400" dirty="0">
              <a:latin typeface="Segoe Print" pitchFamily="2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Segoe Print" pitchFamily="2" charset="0"/>
                <a:ea typeface="Times New Roman"/>
                <a:cs typeface="Times New Roman"/>
              </a:rPr>
              <a:t> </a:t>
            </a:r>
            <a:endParaRPr lang="ru-RU" sz="1400" dirty="0">
              <a:latin typeface="Segoe Print" pitchFamily="2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Segoe Print" pitchFamily="2" charset="0"/>
                <a:ea typeface="Times New Roman"/>
                <a:cs typeface="Times New Roman"/>
              </a:rPr>
              <a:t>Номинация: </a:t>
            </a:r>
            <a:r>
              <a:rPr lang="ru-RU" b="1" dirty="0" smtClean="0">
                <a:latin typeface="Segoe Print" pitchFamily="2" charset="0"/>
                <a:ea typeface="Times New Roman"/>
                <a:cs typeface="Times New Roman"/>
              </a:rPr>
              <a:t>«Беги и странствуй»</a:t>
            </a:r>
            <a:endParaRPr lang="ru-RU" sz="1400" dirty="0"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3140" y="3212976"/>
            <a:ext cx="41952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Segoe Print" pitchFamily="2" charset="0"/>
                <a:cs typeface="Times New Roman" pitchFamily="18" charset="0"/>
              </a:rPr>
              <a:t>Проект подготовила:</a:t>
            </a:r>
          </a:p>
          <a:p>
            <a:r>
              <a:rPr lang="ru-RU" sz="1400" b="1" dirty="0" smtClean="0">
                <a:latin typeface="Segoe Print" pitchFamily="2" charset="0"/>
                <a:cs typeface="Times New Roman" pitchFamily="18" charset="0"/>
              </a:rPr>
              <a:t>Смирнова Мирослава </a:t>
            </a:r>
            <a:r>
              <a:rPr lang="ru-RU" sz="1400" b="1" dirty="0" err="1" smtClean="0">
                <a:latin typeface="Segoe Print" pitchFamily="2" charset="0"/>
                <a:cs typeface="Times New Roman" pitchFamily="18" charset="0"/>
              </a:rPr>
              <a:t>Димитриевна</a:t>
            </a:r>
            <a:r>
              <a:rPr lang="ru-RU" sz="1400" b="1" dirty="0" smtClean="0">
                <a:latin typeface="Segoe Print" pitchFamily="2" charset="0"/>
                <a:cs typeface="Times New Roman" pitchFamily="18" charset="0"/>
              </a:rPr>
              <a:t>, 7 </a:t>
            </a:r>
            <a:r>
              <a:rPr lang="ru-RU" sz="1400" b="1" dirty="0">
                <a:latin typeface="Segoe Print" pitchFamily="2" charset="0"/>
                <a:cs typeface="Times New Roman" pitchFamily="18" charset="0"/>
              </a:rPr>
              <a:t>класс, </a:t>
            </a:r>
            <a:r>
              <a:rPr lang="ru-RU" sz="1400" b="1" dirty="0" smtClean="0">
                <a:latin typeface="Segoe Print" pitchFamily="2" charset="0"/>
                <a:cs typeface="Times New Roman" pitchFamily="18" charset="0"/>
              </a:rPr>
              <a:t>13 лет</a:t>
            </a:r>
            <a:endParaRPr lang="ru-RU" sz="1400" dirty="0">
              <a:latin typeface="Segoe Print" pitchFamily="2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Segoe Print" pitchFamily="2" charset="0"/>
                <a:cs typeface="Times New Roman" pitchFamily="18" charset="0"/>
              </a:rPr>
              <a:t>Обучающаяся объединения «Спортивный туризм», МБУ </a:t>
            </a:r>
            <a:r>
              <a:rPr lang="ru-RU" sz="1400" b="1" dirty="0">
                <a:latin typeface="Segoe Print" pitchFamily="2" charset="0"/>
                <a:cs typeface="Times New Roman" pitchFamily="18" charset="0"/>
              </a:rPr>
              <a:t>ДО </a:t>
            </a:r>
            <a:r>
              <a:rPr lang="ru-RU" sz="1400" b="1" dirty="0" err="1">
                <a:latin typeface="Segoe Print" pitchFamily="2" charset="0"/>
                <a:cs typeface="Times New Roman" pitchFamily="18" charset="0"/>
              </a:rPr>
              <a:t>ЦДиЮТиЭ</a:t>
            </a:r>
            <a:r>
              <a:rPr lang="ru-RU" sz="1400" b="1" dirty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Segoe Print" pitchFamily="2" charset="0"/>
                <a:cs typeface="Times New Roman" pitchFamily="18" charset="0"/>
              </a:rPr>
              <a:t>г.Сочи</a:t>
            </a:r>
            <a:endParaRPr lang="ru-RU" sz="1400" dirty="0">
              <a:latin typeface="Segoe Prin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89145"/>
      </p:ext>
    </p:extLst>
  </p:cSld>
  <p:clrMapOvr>
    <a:masterClrMapping/>
  </p:clrMapOvr>
  <p:transition spd="slow" advTm="1431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1001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332656"/>
            <a:ext cx="864096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200" b="1" dirty="0">
                <a:latin typeface="Segoe Print" pitchFamily="2" charset="0"/>
              </a:rPr>
              <a:t>Остановка № 6. Смотровая площадка «Белые скалы». </a:t>
            </a:r>
            <a:endParaRPr lang="en-US" sz="2200" b="1" dirty="0" smtClean="0">
              <a:latin typeface="Segoe Print" pitchFamily="2" charset="0"/>
            </a:endParaRPr>
          </a:p>
          <a:p>
            <a:pPr fontAlgn="base"/>
            <a:endParaRPr lang="en-US" sz="1600" b="1" dirty="0">
              <a:latin typeface="Segoe Print" pitchFamily="2" charset="0"/>
            </a:endParaRPr>
          </a:p>
          <a:p>
            <a:pPr fontAlgn="base"/>
            <a:r>
              <a:rPr lang="ru-RU" sz="1600" dirty="0" smtClean="0">
                <a:latin typeface="Segoe Print" pitchFamily="2" charset="0"/>
              </a:rPr>
              <a:t>Внизу </a:t>
            </a:r>
            <a:r>
              <a:rPr lang="ru-RU" sz="1600" dirty="0">
                <a:latin typeface="Segoe Print" pitchFamily="2" charset="0"/>
              </a:rPr>
              <a:t>река Хоста шумит под обрывами известняка,  по левой стороне ущелья на 100-метровой высоте вырублена тропа до </a:t>
            </a:r>
            <a:r>
              <a:rPr lang="ru-RU" sz="1600" dirty="0" smtClean="0">
                <a:latin typeface="Segoe Print" pitchFamily="2" charset="0"/>
              </a:rPr>
              <a:t>каменоломни (карьера). </a:t>
            </a:r>
            <a:r>
              <a:rPr lang="ru-RU" sz="1600" dirty="0">
                <a:latin typeface="Segoe Print" pitchFamily="2" charset="0"/>
              </a:rPr>
              <a:t>Это часть старого шоссе до села Воронцовка. На правой стороне, </a:t>
            </a:r>
            <a:endParaRPr lang="ru-RU" sz="1600" dirty="0" smtClean="0">
              <a:latin typeface="Segoe Print" pitchFamily="2" charset="0"/>
            </a:endParaRPr>
          </a:p>
          <a:p>
            <a:pPr fontAlgn="base"/>
            <a:r>
              <a:rPr lang="ru-RU" sz="1600" dirty="0" smtClean="0">
                <a:latin typeface="Segoe Print" pitchFamily="2" charset="0"/>
              </a:rPr>
              <a:t>в  </a:t>
            </a:r>
            <a:r>
              <a:rPr lang="ru-RU" sz="1600" dirty="0">
                <a:latin typeface="Segoe Print" pitchFamily="2" charset="0"/>
              </a:rPr>
              <a:t>густом лесу, сохранились башни и стены древней крепости. </a:t>
            </a:r>
            <a:endParaRPr lang="ru-RU" sz="1600" dirty="0" smtClean="0">
              <a:latin typeface="Segoe Print" pitchFamily="2" charset="0"/>
            </a:endParaRPr>
          </a:p>
          <a:p>
            <a:pPr fontAlgn="base"/>
            <a:r>
              <a:rPr lang="ru-RU" sz="1600" dirty="0" smtClean="0">
                <a:latin typeface="Segoe Print" pitchFamily="2" charset="0"/>
              </a:rPr>
              <a:t>Вдали </a:t>
            </a:r>
            <a:r>
              <a:rPr lang="ru-RU" sz="1600" dirty="0">
                <a:latin typeface="Segoe Print" pitchFamily="2" charset="0"/>
              </a:rPr>
              <a:t>виден хребет </a:t>
            </a:r>
            <a:r>
              <a:rPr lang="ru-RU" sz="1600" dirty="0" smtClean="0">
                <a:latin typeface="Segoe Print" pitchFamily="2" charset="0"/>
              </a:rPr>
              <a:t>Алек.</a:t>
            </a:r>
            <a:endParaRPr lang="ru-RU" sz="1600" dirty="0">
              <a:latin typeface="Segoe Print" pitchFamily="2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1472" r="2913" b="1472"/>
          <a:stretch>
            <a:fillRect/>
          </a:stretch>
        </p:blipFill>
        <p:spPr bwMode="auto">
          <a:xfrm>
            <a:off x="587556" y="2240871"/>
            <a:ext cx="2544284" cy="3096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2913" r="1964" b="3641"/>
          <a:stretch>
            <a:fillRect/>
          </a:stretch>
        </p:blipFill>
        <p:spPr>
          <a:xfrm>
            <a:off x="3669431" y="2273749"/>
            <a:ext cx="4236524" cy="3217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634851" y="4934956"/>
            <a:ext cx="1292918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Река Хоста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203848" y="1988840"/>
            <a:ext cx="2160240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685478" y="1808704"/>
            <a:ext cx="933724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Полилиния 16"/>
          <p:cNvSpPr/>
          <p:nvPr/>
        </p:nvSpPr>
        <p:spPr>
          <a:xfrm>
            <a:off x="5829759" y="1125027"/>
            <a:ext cx="2645162" cy="323472"/>
          </a:xfrm>
          <a:custGeom>
            <a:avLst/>
            <a:gdLst>
              <a:gd name="connsiteX0" fmla="*/ 0 w 2645162"/>
              <a:gd name="connsiteY0" fmla="*/ 125764 h 323472"/>
              <a:gd name="connsiteX1" fmla="*/ 477794 w 2645162"/>
              <a:gd name="connsiteY1" fmla="*/ 101051 h 323472"/>
              <a:gd name="connsiteX2" fmla="*/ 2042983 w 2645162"/>
              <a:gd name="connsiteY2" fmla="*/ 2197 h 323472"/>
              <a:gd name="connsiteX3" fmla="*/ 2644346 w 2645162"/>
              <a:gd name="connsiteY3" fmla="*/ 208143 h 323472"/>
              <a:gd name="connsiteX4" fmla="*/ 2183027 w 2645162"/>
              <a:gd name="connsiteY4" fmla="*/ 323472 h 323472"/>
              <a:gd name="connsiteX5" fmla="*/ 2183027 w 2645162"/>
              <a:gd name="connsiteY5" fmla="*/ 323472 h 323472"/>
              <a:gd name="connsiteX6" fmla="*/ 1383956 w 2645162"/>
              <a:gd name="connsiteY6" fmla="*/ 315235 h 32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5162" h="323472">
                <a:moveTo>
                  <a:pt x="0" y="125764"/>
                </a:moveTo>
                <a:lnTo>
                  <a:pt x="477794" y="101051"/>
                </a:lnTo>
                <a:cubicBezTo>
                  <a:pt x="818291" y="80457"/>
                  <a:pt x="1681891" y="-15652"/>
                  <a:pt x="2042983" y="2197"/>
                </a:cubicBezTo>
                <a:cubicBezTo>
                  <a:pt x="2404075" y="20046"/>
                  <a:pt x="2621005" y="154597"/>
                  <a:pt x="2644346" y="208143"/>
                </a:cubicBezTo>
                <a:cubicBezTo>
                  <a:pt x="2667687" y="261689"/>
                  <a:pt x="2183027" y="323472"/>
                  <a:pt x="2183027" y="323472"/>
                </a:cubicBezTo>
                <a:lnTo>
                  <a:pt x="2183027" y="323472"/>
                </a:lnTo>
                <a:lnTo>
                  <a:pt x="1383956" y="315235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21557" y="5890998"/>
            <a:ext cx="76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latin typeface="Segoe Print" pitchFamily="2" charset="0"/>
              </a:rPr>
              <a:t>Сейчас мы с вами перейдем на «Большое кольцо» и отправимся к древней </a:t>
            </a:r>
            <a:r>
              <a:rPr lang="ru-RU" dirty="0" err="1">
                <a:latin typeface="Segoe Print" pitchFamily="2" charset="0"/>
              </a:rPr>
              <a:t>хостинской</a:t>
            </a:r>
            <a:r>
              <a:rPr lang="ru-RU" dirty="0">
                <a:latin typeface="Segoe Print" pitchFamily="2" charset="0"/>
              </a:rPr>
              <a:t> крепости.</a:t>
            </a:r>
          </a:p>
        </p:txBody>
      </p:sp>
    </p:spTree>
    <p:extLst>
      <p:ext uri="{BB962C8B-B14F-4D97-AF65-F5344CB8AC3E}">
        <p14:creationId xmlns:p14="http://schemas.microsoft.com/office/powerpoint/2010/main" val="2881176275"/>
      </p:ext>
    </p:extLst>
  </p:cSld>
  <p:clrMapOvr>
    <a:masterClrMapping/>
  </p:clrMapOvr>
  <p:transition spd="slow" advTm="2845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Развалины старой Хостинской крепост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" b="7461"/>
          <a:stretch/>
        </p:blipFill>
        <p:spPr bwMode="auto">
          <a:xfrm>
            <a:off x="4610794" y="580829"/>
            <a:ext cx="2345066" cy="2101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4" descr="Красивыесосульки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8674" y="3453433"/>
            <a:ext cx="2281798" cy="3040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9" y="2060848"/>
            <a:ext cx="3214997" cy="384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1540" y="18864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Print" pitchFamily="2" charset="0"/>
              </a:rPr>
              <a:t>Остановка № 7. Византийская крепость. </a:t>
            </a:r>
            <a:endParaRPr lang="ru-RU" sz="2400" b="1" dirty="0" smtClean="0"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76843"/>
            <a:ext cx="46956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Print" pitchFamily="2" charset="0"/>
              </a:rPr>
              <a:t>Вот она- древняя крепость. </a:t>
            </a:r>
            <a:endParaRPr lang="ru-RU" sz="1600" dirty="0" smtClean="0">
              <a:latin typeface="Segoe Print" pitchFamily="2" charset="0"/>
            </a:endParaRPr>
          </a:p>
          <a:p>
            <a:r>
              <a:rPr lang="ru-RU" sz="1600" dirty="0" smtClean="0">
                <a:latin typeface="Segoe Print" pitchFamily="2" charset="0"/>
              </a:rPr>
              <a:t>В</a:t>
            </a:r>
            <a:r>
              <a:rPr lang="ru-RU" sz="1600" dirty="0">
                <a:latin typeface="Segoe Print" pitchFamily="2" charset="0"/>
              </a:rPr>
              <a:t> 8–10 веках крепость служила охранным пунктом на дороге в Хосту. До наших дней сохранились фрагменты 4 башен и стены.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8590" r="5327" b="10449"/>
          <a:stretch/>
        </p:blipFill>
        <p:spPr bwMode="auto">
          <a:xfrm>
            <a:off x="6769385" y="299673"/>
            <a:ext cx="2179564" cy="15557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957" y="1484784"/>
            <a:ext cx="2040846" cy="16127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7" y="2682023"/>
            <a:ext cx="53850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Print" pitchFamily="2" charset="0"/>
              </a:rPr>
              <a:t>Нам предстоит переход по пересеченной местности с набором высоты. Через 2 км мы выйдем на шоссе, которое приведет нас на гору </a:t>
            </a:r>
            <a:r>
              <a:rPr lang="ru-RU" sz="1600" dirty="0" err="1">
                <a:latin typeface="Segoe Print" pitchFamily="2" charset="0"/>
              </a:rPr>
              <a:t>Ахун</a:t>
            </a:r>
            <a:r>
              <a:rPr lang="ru-RU" sz="1600" dirty="0">
                <a:latin typeface="Segoe Print" pitchFamily="2" charset="0"/>
              </a:rPr>
              <a:t>.</a:t>
            </a:r>
            <a:endParaRPr lang="ru-RU" sz="1600" dirty="0">
              <a:latin typeface="Segoe Prin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2618" y="5805264"/>
            <a:ext cx="6503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latin typeface="Segoe Print" pitchFamily="2" charset="0"/>
              </a:rPr>
              <a:t>Начинается снег. </a:t>
            </a:r>
            <a:br>
              <a:rPr lang="ru-RU" altLang="ru-RU" sz="1600" dirty="0">
                <a:latin typeface="Segoe Print" pitchFamily="2" charset="0"/>
              </a:rPr>
            </a:br>
            <a:r>
              <a:rPr lang="ru-RU" altLang="ru-RU" sz="1600" dirty="0">
                <a:latin typeface="Segoe Print" pitchFamily="2" charset="0"/>
              </a:rPr>
              <a:t>Иногда после оттепели на крутых стенах </a:t>
            </a:r>
            <a:endParaRPr lang="ru-RU" altLang="ru-RU" sz="1600" dirty="0" smtClean="0">
              <a:latin typeface="Segoe Print" pitchFamily="2" charset="0"/>
            </a:endParaRPr>
          </a:p>
          <a:p>
            <a:r>
              <a:rPr lang="ru-RU" altLang="ru-RU" sz="1600" dirty="0" smtClean="0">
                <a:latin typeface="Segoe Print" pitchFamily="2" charset="0"/>
              </a:rPr>
              <a:t>балки Глубокой </a:t>
            </a:r>
            <a:r>
              <a:rPr lang="ru-RU" altLang="ru-RU" sz="1600" dirty="0">
                <a:latin typeface="Segoe Print" pitchFamily="2" charset="0"/>
              </a:rPr>
              <a:t>– кружево сосулек.</a:t>
            </a:r>
            <a:endParaRPr lang="ru-RU" sz="1600" dirty="0">
              <a:latin typeface="Segoe Print" pitchFamily="2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10" y="3728318"/>
            <a:ext cx="2228270" cy="1876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12420" y="5279587"/>
            <a:ext cx="1074333" cy="29238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Наша тропа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15040" y="6339557"/>
            <a:ext cx="1343958" cy="29238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Глубокая балка</a:t>
            </a:r>
            <a:endParaRPr lang="ru-RU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191"/>
      </p:ext>
    </p:extLst>
  </p:cSld>
  <p:clrMapOvr>
    <a:masterClrMapping/>
  </p:clrMapOvr>
  <p:transition spd="slow" advTm="26752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8179" y="128826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Segoe Print" pitchFamily="2" charset="0"/>
                <a:ea typeface="Times New Roman"/>
              </a:rPr>
              <a:t>Остановка № </a:t>
            </a:r>
            <a:r>
              <a:rPr lang="ru-RU" sz="2000" b="1" dirty="0">
                <a:latin typeface="Segoe Print" pitchFamily="2" charset="0"/>
                <a:ea typeface="Times New Roman"/>
              </a:rPr>
              <a:t>8. </a:t>
            </a:r>
            <a:endParaRPr lang="ru-RU" sz="2000" b="1" dirty="0" smtClean="0">
              <a:latin typeface="Segoe Print" pitchFamily="2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Segoe Print" pitchFamily="2" charset="0"/>
                <a:ea typeface="Times New Roman"/>
              </a:rPr>
              <a:t>«</a:t>
            </a:r>
            <a:r>
              <a:rPr lang="ru-RU" sz="2000" b="1" dirty="0">
                <a:latin typeface="Segoe Print" pitchFamily="2" charset="0"/>
                <a:ea typeface="Times New Roman"/>
              </a:rPr>
              <a:t>Заброшенный ресторан».</a:t>
            </a:r>
            <a:r>
              <a:rPr lang="ru-RU" sz="2000" dirty="0">
                <a:latin typeface="Segoe Print" pitchFamily="2" charset="0"/>
                <a:ea typeface="Times New Roman"/>
              </a:rPr>
              <a:t> </a:t>
            </a:r>
            <a:endParaRPr lang="ru-RU" sz="2000" dirty="0" smtClean="0">
              <a:latin typeface="Segoe Print" pitchFamily="2" charset="0"/>
              <a:ea typeface="Times New Roman"/>
            </a:endParaRPr>
          </a:p>
        </p:txBody>
      </p:sp>
      <p:pic>
        <p:nvPicPr>
          <p:cNvPr id="5" name="Picture 2" descr="https://sochi-fornia.ru/wp-content/uploads/2020/11/5fesverjwz20xyfmq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6" y="3593846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6" descr="https://sochi-fornia.ru/wp-content/uploads/2020/11/SM2ZxXghpx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31595"/>
            <a:ext cx="2417648" cy="1813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278853" y="5552443"/>
            <a:ext cx="2577199" cy="29238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Ресторан на фотографии 1955 </a:t>
            </a:r>
            <a:r>
              <a:rPr lang="ru-RU" sz="1300" dirty="0" smtClean="0">
                <a:solidFill>
                  <a:schemeClr val="bg1"/>
                </a:solidFill>
              </a:rPr>
              <a:t>г.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5844831"/>
            <a:ext cx="1661865" cy="49244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Ресторан сегодня. </a:t>
            </a:r>
            <a:endParaRPr lang="ru-RU" sz="1300" dirty="0" smtClean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Фотография 2023 </a:t>
            </a:r>
            <a:r>
              <a:rPr lang="ru-RU" sz="1300" dirty="0" smtClean="0">
                <a:solidFill>
                  <a:schemeClr val="bg1"/>
                </a:solidFill>
              </a:rPr>
              <a:t>г.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493" y="793079"/>
            <a:ext cx="39680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latin typeface="Segoe Print" pitchFamily="2" charset="0"/>
                <a:ea typeface="Times New Roman"/>
              </a:rPr>
              <a:t>Через </a:t>
            </a:r>
            <a:r>
              <a:rPr lang="ru-RU" sz="1600" dirty="0">
                <a:latin typeface="Segoe Print" pitchFamily="2" charset="0"/>
                <a:ea typeface="Times New Roman"/>
              </a:rPr>
              <a:t>лес по гребню выходим к зданию заброшенного ресторана. Панорамный ресторан на горе </a:t>
            </a:r>
            <a:r>
              <a:rPr lang="ru-RU" sz="1600" dirty="0" err="1">
                <a:latin typeface="Segoe Print" pitchFamily="2" charset="0"/>
                <a:ea typeface="Times New Roman"/>
              </a:rPr>
              <a:t>Ахун</a:t>
            </a:r>
            <a:r>
              <a:rPr lang="ru-RU" sz="1600" dirty="0">
                <a:latin typeface="Segoe Print" pitchFamily="2" charset="0"/>
                <a:ea typeface="Times New Roman"/>
              </a:rPr>
              <a:t> был построен по проекту архитектора </a:t>
            </a:r>
            <a:r>
              <a:rPr lang="ru-RU" sz="1600" dirty="0" err="1">
                <a:latin typeface="Segoe Print" pitchFamily="2" charset="0"/>
                <a:ea typeface="Times New Roman"/>
              </a:rPr>
              <a:t>Числиева</a:t>
            </a:r>
            <a:r>
              <a:rPr lang="ru-RU" sz="1600" dirty="0">
                <a:latin typeface="Segoe Print" pitchFamily="2" charset="0"/>
                <a:ea typeface="Times New Roman"/>
              </a:rPr>
              <a:t> в 1937 году. Внешний вид у здания был шикарный! Огромные белоснежные колонны, которые держат круговую конструкцию, остались навсегда на многих старых фотографиях.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22099" y="260648"/>
            <a:ext cx="3782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Print" pitchFamily="2" charset="0"/>
              </a:rPr>
              <a:t>Остановка № 9. </a:t>
            </a:r>
            <a:endParaRPr lang="ru-RU" b="1" dirty="0" smtClean="0">
              <a:latin typeface="Segoe Print" pitchFamily="2" charset="0"/>
            </a:endParaRPr>
          </a:p>
          <a:p>
            <a:pPr algn="ctr"/>
            <a:r>
              <a:rPr lang="ru-RU" b="1" dirty="0" smtClean="0">
                <a:latin typeface="Segoe Print" pitchFamily="2" charset="0"/>
              </a:rPr>
              <a:t>Смотровая </a:t>
            </a:r>
            <a:r>
              <a:rPr lang="ru-RU" b="1" dirty="0">
                <a:latin typeface="Segoe Print" pitchFamily="2" charset="0"/>
              </a:rPr>
              <a:t>башня </a:t>
            </a:r>
            <a:r>
              <a:rPr lang="ru-RU" b="1" dirty="0" err="1">
                <a:latin typeface="Segoe Print" pitchFamily="2" charset="0"/>
              </a:rPr>
              <a:t>Ахун</a:t>
            </a:r>
            <a:r>
              <a:rPr lang="ru-RU" b="1" dirty="0">
                <a:latin typeface="Segoe Print" pitchFamily="2" charset="0"/>
              </a:rPr>
              <a:t>.</a:t>
            </a:r>
            <a:r>
              <a:rPr lang="ru-RU" dirty="0">
                <a:latin typeface="Segoe Print" pitchFamily="2" charset="0"/>
              </a:rPr>
              <a:t> </a:t>
            </a:r>
            <a:endParaRPr lang="ru-RU" dirty="0">
              <a:latin typeface="Segoe Prin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83951" y="3948246"/>
            <a:ext cx="38838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Print" pitchFamily="2" charset="0"/>
              </a:rPr>
              <a:t>В начале 20 века в 1935 году к вершине горы </a:t>
            </a:r>
            <a:r>
              <a:rPr lang="ru-RU" sz="1600" dirty="0" err="1">
                <a:latin typeface="Segoe Print" pitchFamily="2" charset="0"/>
              </a:rPr>
              <a:t>Ахун</a:t>
            </a:r>
            <a:r>
              <a:rPr lang="ru-RU" sz="1600" dirty="0">
                <a:latin typeface="Segoe Print" pitchFamily="2" charset="0"/>
              </a:rPr>
              <a:t> было проложено 11-километровое шоссе, а в 1936-м на ее верхней точке была построена уникальная смотровая башня:  с ее площадки видны все природные ландшафты в периметре 70 километров, как на ладони.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14500" y="6454406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Print" pitchFamily="2" charset="0"/>
              </a:rPr>
              <a:t>Начинаем спуск по тропе к </a:t>
            </a:r>
            <a:r>
              <a:rPr lang="ru-RU" dirty="0" err="1">
                <a:latin typeface="Segoe Print" pitchFamily="2" charset="0"/>
              </a:rPr>
              <a:t>р.Агура</a:t>
            </a:r>
            <a:r>
              <a:rPr lang="ru-RU" dirty="0">
                <a:latin typeface="Segoe Print" pitchFamily="2" charset="0"/>
              </a:rPr>
              <a:t>.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80"/>
          <a:stretch/>
        </p:blipFill>
        <p:spPr bwMode="auto">
          <a:xfrm>
            <a:off x="6303367" y="1422828"/>
            <a:ext cx="2721221" cy="2503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78193" y="3085844"/>
            <a:ext cx="1709955" cy="56938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Башня </a:t>
            </a:r>
            <a:r>
              <a:rPr lang="ru-RU" sz="1300" dirty="0" err="1" smtClean="0">
                <a:solidFill>
                  <a:schemeClr val="bg1"/>
                </a:solidFill>
              </a:rPr>
              <a:t>Ахун</a:t>
            </a:r>
            <a:r>
              <a:rPr lang="ru-RU" sz="1300" dirty="0" smtClean="0">
                <a:solidFill>
                  <a:schemeClr val="bg1"/>
                </a:solidFill>
              </a:rPr>
              <a:t>. </a:t>
            </a:r>
            <a:endParaRPr lang="ru-RU" sz="1300" dirty="0" smtClean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Фотография 2023 г.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411044" y="3593846"/>
            <a:ext cx="2661121" cy="29238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Башня </a:t>
            </a:r>
            <a:r>
              <a:rPr lang="ru-RU" sz="1300" dirty="0" err="1" smtClean="0">
                <a:solidFill>
                  <a:schemeClr val="bg1"/>
                </a:solidFill>
              </a:rPr>
              <a:t>Ахун</a:t>
            </a:r>
            <a:r>
              <a:rPr lang="ru-RU" sz="1300" dirty="0" smtClean="0">
                <a:solidFill>
                  <a:schemeClr val="bg1"/>
                </a:solidFill>
              </a:rPr>
              <a:t>. Фотография 1963 </a:t>
            </a:r>
            <a:r>
              <a:rPr lang="ru-RU" sz="1300" dirty="0" smtClean="0">
                <a:solidFill>
                  <a:schemeClr val="bg1"/>
                </a:solidFill>
              </a:rPr>
              <a:t>г.</a:t>
            </a:r>
            <a:endParaRPr lang="ru-RU" sz="1300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7" t="28800" r="19000" b="5850"/>
          <a:stretch/>
        </p:blipFill>
        <p:spPr bwMode="auto">
          <a:xfrm>
            <a:off x="4822099" y="836712"/>
            <a:ext cx="2201344" cy="2249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65938"/>
      </p:ext>
    </p:extLst>
  </p:cSld>
  <p:clrMapOvr>
    <a:masterClrMapping/>
  </p:clrMapOvr>
  <p:transition spd="slow" advTm="35638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3.bp.blogspot.com/-3cqV2mtPQJQ/WD1T9ym42LI/AAAAAAAA_-o/Ad8L-B0Bt5IgZs323EMR0PB9jfZdJnzLgCPcB/s1600/DSCN73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7"/>
          <a:stretch/>
        </p:blipFill>
        <p:spPr bwMode="auto">
          <a:xfrm>
            <a:off x="323528" y="701918"/>
            <a:ext cx="4176464" cy="258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41416" y="207646"/>
            <a:ext cx="8244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Segoe Print" pitchFamily="2" charset="0"/>
              </a:rPr>
              <a:t>Остановка № 10. Поляна у слияния рек </a:t>
            </a:r>
            <a:r>
              <a:rPr lang="ru-RU" sz="2000" b="1" dirty="0" err="1">
                <a:latin typeface="Segoe Print" pitchFamily="2" charset="0"/>
              </a:rPr>
              <a:t>Агуры</a:t>
            </a:r>
            <a:r>
              <a:rPr lang="ru-RU" sz="2000" b="1" dirty="0">
                <a:latin typeface="Segoe Print" pitchFamily="2" charset="0"/>
              </a:rPr>
              <a:t> и </a:t>
            </a:r>
            <a:r>
              <a:rPr lang="ru-RU" sz="2000" b="1" dirty="0" err="1">
                <a:latin typeface="Segoe Print" pitchFamily="2" charset="0"/>
              </a:rPr>
              <a:t>Агурчика</a:t>
            </a:r>
            <a:r>
              <a:rPr lang="ru-RU" sz="2000" b="1" dirty="0">
                <a:latin typeface="Segoe Print" pitchFamily="2" charset="0"/>
              </a:rPr>
              <a:t>.</a:t>
            </a:r>
            <a:r>
              <a:rPr lang="ru-RU" sz="2000" dirty="0">
                <a:latin typeface="Segoe Print" pitchFamily="2" charset="0"/>
              </a:rPr>
              <a:t>  </a:t>
            </a:r>
            <a:endParaRPr lang="ru-RU" sz="2000" dirty="0" smtClean="0">
              <a:latin typeface="Segoe Print" pitchFamily="2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t="11549" r="23111"/>
          <a:stretch>
            <a:fillRect/>
          </a:stretch>
        </p:blipFill>
        <p:spPr bwMode="auto">
          <a:xfrm>
            <a:off x="302615" y="2420888"/>
            <a:ext cx="1857061" cy="3210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 descr="Агурское ущель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11131" r="10090"/>
          <a:stretch/>
        </p:blipFill>
        <p:spPr bwMode="auto">
          <a:xfrm>
            <a:off x="1807918" y="2918272"/>
            <a:ext cx="1804087" cy="3018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Агурское ущель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t="6116"/>
          <a:stretch/>
        </p:blipFill>
        <p:spPr bwMode="auto">
          <a:xfrm>
            <a:off x="3347444" y="3726588"/>
            <a:ext cx="1707681" cy="2821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955084"/>
            <a:ext cx="2054548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</a:rPr>
              <a:t>Агурские</a:t>
            </a:r>
            <a:r>
              <a:rPr lang="ru-RU" sz="1600" dirty="0" smtClean="0">
                <a:solidFill>
                  <a:schemeClr val="bg1"/>
                </a:solidFill>
              </a:rPr>
              <a:t> водопады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719052"/>
            <a:ext cx="44644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Segoe Print" pitchFamily="2" charset="0"/>
              </a:rPr>
              <a:t>Агура</a:t>
            </a:r>
            <a:r>
              <a:rPr lang="ru-RU" sz="1600" dirty="0">
                <a:latin typeface="Segoe Print" pitchFamily="2" charset="0"/>
              </a:rPr>
              <a:t>- в переводе с </a:t>
            </a:r>
            <a:r>
              <a:rPr lang="ru-RU" sz="1600" dirty="0" err="1">
                <a:latin typeface="Segoe Print" pitchFamily="2" charset="0"/>
              </a:rPr>
              <a:t>убыхского</a:t>
            </a:r>
            <a:r>
              <a:rPr lang="ru-RU" sz="1600" dirty="0">
                <a:latin typeface="Segoe Print" pitchFamily="2" charset="0"/>
              </a:rPr>
              <a:t>- «сухая река». Длина реки 10 км. Свое начало она берет </a:t>
            </a:r>
            <a:r>
              <a:rPr lang="ru-RU" sz="1600" dirty="0" smtClean="0">
                <a:latin typeface="Segoe Print" pitchFamily="2" charset="0"/>
              </a:rPr>
              <a:t>у </a:t>
            </a:r>
            <a:r>
              <a:rPr lang="ru-RU" sz="1600" dirty="0">
                <a:latin typeface="Segoe Print" pitchFamily="2" charset="0"/>
              </a:rPr>
              <a:t>подножия хребта Алек, который мы видели с обзорной площадки в </a:t>
            </a:r>
            <a:r>
              <a:rPr lang="ru-RU" sz="1600" dirty="0" err="1" smtClean="0">
                <a:latin typeface="Segoe Print" pitchFamily="2" charset="0"/>
              </a:rPr>
              <a:t>Тисо</a:t>
            </a:r>
            <a:r>
              <a:rPr lang="ru-RU" sz="1600" dirty="0" smtClean="0">
                <a:latin typeface="Segoe Print" pitchFamily="2" charset="0"/>
              </a:rPr>
              <a:t>-самшитовой </a:t>
            </a:r>
            <a:r>
              <a:rPr lang="ru-RU" sz="1600" dirty="0">
                <a:latin typeface="Segoe Print" pitchFamily="2" charset="0"/>
              </a:rPr>
              <a:t>роще. </a:t>
            </a:r>
            <a:endParaRPr lang="ru-RU" sz="1600" dirty="0" smtClean="0">
              <a:latin typeface="Segoe Print" pitchFamily="2" charset="0"/>
            </a:endParaRPr>
          </a:p>
          <a:p>
            <a:endParaRPr lang="en-US" sz="1600" dirty="0" smtClean="0">
              <a:latin typeface="Segoe Print" pitchFamily="2" charset="0"/>
            </a:endParaRPr>
          </a:p>
          <a:p>
            <a:endParaRPr lang="ru-RU" sz="1600" dirty="0">
              <a:latin typeface="Segoe Print" pitchFamily="2" charset="0"/>
            </a:endParaRPr>
          </a:p>
          <a:p>
            <a:r>
              <a:rPr lang="ru-RU" sz="1600" dirty="0" smtClean="0">
                <a:latin typeface="Segoe Print" pitchFamily="2" charset="0"/>
              </a:rPr>
              <a:t>В долине </a:t>
            </a:r>
            <a:r>
              <a:rPr lang="ru-RU" sz="1600" dirty="0">
                <a:latin typeface="Segoe Print" pitchFamily="2" charset="0"/>
              </a:rPr>
              <a:t>реки </a:t>
            </a:r>
            <a:r>
              <a:rPr lang="ru-RU" sz="1600" dirty="0" err="1">
                <a:latin typeface="Segoe Print" pitchFamily="2" charset="0"/>
              </a:rPr>
              <a:t>Агура</a:t>
            </a:r>
            <a:r>
              <a:rPr lang="ru-RU" sz="1600" dirty="0">
                <a:latin typeface="Segoe Print" pitchFamily="2" charset="0"/>
              </a:rPr>
              <a:t> есть выходы сероводородных источников, </a:t>
            </a:r>
            <a:r>
              <a:rPr lang="ru-RU" sz="1600" dirty="0" smtClean="0">
                <a:latin typeface="Segoe Print" pitchFamily="2" charset="0"/>
              </a:rPr>
              <a:t>обнаруженные в </a:t>
            </a:r>
            <a:r>
              <a:rPr lang="ru-RU" sz="1600" dirty="0">
                <a:latin typeface="Segoe Print" pitchFamily="2" charset="0"/>
              </a:rPr>
              <a:t>середине XIX </a:t>
            </a:r>
            <a:r>
              <a:rPr lang="ru-RU" sz="1600" dirty="0" smtClean="0">
                <a:latin typeface="Segoe Print" pitchFamily="2" charset="0"/>
              </a:rPr>
              <a:t>века</a:t>
            </a:r>
            <a:r>
              <a:rPr lang="ru-RU" sz="1600" dirty="0">
                <a:latin typeface="Segoe Print" pitchFamily="2" charset="0"/>
              </a:rPr>
              <a:t> </a:t>
            </a:r>
            <a:r>
              <a:rPr lang="ru-RU" sz="1600" dirty="0" smtClean="0">
                <a:latin typeface="Segoe Print" pitchFamily="2" charset="0"/>
              </a:rPr>
              <a:t>и удивительной красоты водопады. </a:t>
            </a:r>
            <a:endParaRPr lang="ru-RU" sz="1600" dirty="0">
              <a:latin typeface="Segoe Print" pitchFamily="2" charset="0"/>
            </a:endParaRPr>
          </a:p>
        </p:txBody>
      </p:sp>
      <p:pic>
        <p:nvPicPr>
          <p:cNvPr id="1028" name="Picture 4" descr="https://countryscanner.ru/wp-content/uploads/2018/11/serovodorodnyy-istochnik-na-agure-countryscanner-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42094"/>
            <a:ext cx="3622775" cy="2400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5165211" y="5915535"/>
            <a:ext cx="374487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  <a:r>
              <a:rPr lang="ru-RU" sz="1600" dirty="0" err="1">
                <a:solidFill>
                  <a:schemeClr val="bg1"/>
                </a:solidFill>
              </a:rPr>
              <a:t>Агурские</a:t>
            </a:r>
            <a:r>
              <a:rPr lang="ru-RU" sz="1600" dirty="0">
                <a:solidFill>
                  <a:schemeClr val="bg1"/>
                </a:solidFill>
              </a:rPr>
              <a:t> сероводородные 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2897971119"/>
      </p:ext>
    </p:extLst>
  </p:cSld>
  <p:clrMapOvr>
    <a:masterClrMapping/>
  </p:clrMapOvr>
  <p:transition spd="slow" advTm="39816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71" b="89905" l="11790" r="69602">
                        <a14:foregroundMark x1="69176" y1="4571" x2="69176" y2="4571"/>
                        <a14:foregroundMark x1="46307" y1="5143" x2="46307" y2="5143"/>
                        <a14:backgroundMark x1="67756" y1="82476" x2="67756" y2="82476"/>
                        <a14:backgroundMark x1="17756" y1="74667" x2="17756" y2="74667"/>
                        <a14:backgroundMark x1="19886" y1="74667" x2="39063" y2="75810"/>
                        <a14:backgroundMark x1="39063" y1="75810" x2="38920" y2="82095"/>
                        <a14:backgroundMark x1="16761" y1="82476" x2="39489" y2="80381"/>
                        <a14:backgroundMark x1="51847" y1="75810" x2="51847" y2="75810"/>
                        <a14:backgroundMark x1="52131" y1="74095" x2="54545" y2="78286"/>
                        <a14:backgroundMark x1="54545" y1="78286" x2="52131" y2="85333"/>
                        <a14:backgroundMark x1="92756" y1="17905" x2="92756" y2="17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7" r="23029"/>
          <a:stretch>
            <a:fillRect/>
          </a:stretch>
        </p:blipFill>
        <p:spPr bwMode="auto">
          <a:xfrm>
            <a:off x="6516216" y="1462377"/>
            <a:ext cx="2484587" cy="272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8" descr="Pinus pina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512"/>
          <a:stretch>
            <a:fillRect/>
          </a:stretch>
        </p:blipFill>
        <p:spPr bwMode="auto">
          <a:xfrm>
            <a:off x="329852" y="1441330"/>
            <a:ext cx="2207070" cy="342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http://balandin.net/Flora/Pinus_nigr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8" y="2827039"/>
            <a:ext cx="2435564" cy="18236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http://www.evpatori.ru/wp-content/uploads/2016/04/%D0%B7%D0%B5%D0%BC%D0%BB%D1%8F%D0%BD%D0%B8%D1%87%D0%BD%D0%BE%D0%B5-%D0%B4%D0%B5%D1%80%D0%B5%D0%B2%D0%BE-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13" y="1271745"/>
            <a:ext cx="2340600" cy="3313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01176" y="4585602"/>
            <a:ext cx="1857047" cy="33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</a:rPr>
              <a:t>Сосна 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</a:rPr>
              <a:t>приморская </a:t>
            </a:r>
            <a:endParaRPr lang="ru-RU" altLang="ru-RU" sz="1600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749761" y="4295273"/>
            <a:ext cx="1974708" cy="33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</a:rPr>
              <a:t>Земляничное 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</a:rPr>
              <a:t>дерево</a:t>
            </a:r>
            <a:endParaRPr lang="ru-RU" altLang="ru-RU" sz="1600" dirty="0"/>
          </a:p>
        </p:txBody>
      </p:sp>
      <p:pic>
        <p:nvPicPr>
          <p:cNvPr id="31758" name="Picture 14" descr="http://img1.liveinternet.ru/images/attach/c/0/121/390/121390593_Erica_arborea_JPG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82" y="1074084"/>
            <a:ext cx="2333867" cy="175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6" descr="http://dna.com.ua/uploads/posts/2014-05/1399818819_mir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6" y="2943654"/>
            <a:ext cx="2303296" cy="1661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398431" y="2570525"/>
            <a:ext cx="1864934" cy="33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</a:rPr>
              <a:t>Ерика 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</a:rPr>
              <a:t>древовидная</a:t>
            </a:r>
            <a:endParaRPr lang="ru-RU" altLang="ru-RU" sz="1600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379436" y="4247510"/>
            <a:ext cx="726674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Мирт</a:t>
            </a:r>
            <a:endParaRPr lang="ru-RU" altLang="ru-RU" dirty="0"/>
          </a:p>
        </p:txBody>
      </p:sp>
      <p:pic>
        <p:nvPicPr>
          <p:cNvPr id="31766" name="Picture 22" descr="http://kakbyk.ru/wp-content/uploads/bfi_thumb/volcheyagodnik-334pat276ez5b55al0y4n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72472">
            <a:off x="1529574" y="4290762"/>
            <a:ext cx="393065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273856" y="5341030"/>
            <a:ext cx="1413272" cy="33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</a:rPr>
              <a:t>Волчеягодник</a:t>
            </a:r>
            <a:endParaRPr lang="ru-RU" alt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9432" y="188640"/>
            <a:ext cx="89130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Segoe Print" pitchFamily="2" charset="0"/>
              </a:rPr>
              <a:t>Остановка № 11. На верхней площадке Орлиных скал </a:t>
            </a:r>
            <a:endParaRPr lang="ru-RU" sz="2000" b="1" dirty="0" smtClean="0">
              <a:latin typeface="Segoe Print" pitchFamily="2" charset="0"/>
            </a:endParaRPr>
          </a:p>
          <a:p>
            <a:r>
              <a:rPr lang="ru-RU" sz="2000" b="1" dirty="0">
                <a:latin typeface="Segoe Print" pitchFamily="2" charset="0"/>
              </a:rPr>
              <a:t> </a:t>
            </a:r>
            <a:r>
              <a:rPr lang="ru-RU" sz="2000" b="1" dirty="0" smtClean="0">
                <a:latin typeface="Segoe Print" pitchFamily="2" charset="0"/>
              </a:rPr>
              <a:t>                       «Среди  моря </a:t>
            </a:r>
            <a:r>
              <a:rPr lang="ru-RU" sz="2000" b="1" dirty="0">
                <a:latin typeface="Segoe Print" pitchFamily="2" charset="0"/>
              </a:rPr>
              <a:t>цветов».</a:t>
            </a:r>
            <a:endParaRPr lang="ru-RU" sz="2000" dirty="0">
              <a:latin typeface="Segoe Print" pitchFamily="2" charset="0"/>
            </a:endParaRPr>
          </a:p>
          <a:p>
            <a:r>
              <a:rPr lang="ru-RU" dirty="0">
                <a:latin typeface="Segoe Print" pitchFamily="2" charset="0"/>
              </a:rPr>
              <a:t>На вершине орлиных скал –экологическая ниша средиземноморской растительности. 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28" y="5009008"/>
            <a:ext cx="856869" cy="13411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57" y="3760922"/>
            <a:ext cx="1462351" cy="13570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02" y="5585254"/>
            <a:ext cx="1466224" cy="11586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43527"/>
            <a:ext cx="1255206" cy="16725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 descr="Цикламен1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2"/>
          <a:stretch/>
        </p:blipFill>
        <p:spPr bwMode="auto">
          <a:xfrm>
            <a:off x="7758509" y="5009008"/>
            <a:ext cx="1295786" cy="12032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528" y="5725999"/>
            <a:ext cx="660883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dirty="0">
                <a:latin typeface="Segoe Print" pitchFamily="2" charset="0"/>
              </a:rPr>
              <a:t>С конца января по март </a:t>
            </a:r>
            <a:r>
              <a:rPr lang="ru-RU" sz="1700" dirty="0" smtClean="0">
                <a:latin typeface="Segoe Print" pitchFamily="2" charset="0"/>
              </a:rPr>
              <a:t>здесь на </a:t>
            </a:r>
            <a:r>
              <a:rPr lang="ru-RU" sz="1700" dirty="0">
                <a:latin typeface="Segoe Print" pitchFamily="2" charset="0"/>
              </a:rPr>
              <a:t>довольно большой площади - около двух квадратных километров,  можно увидеть сплошное море цветов. </a:t>
            </a:r>
            <a:endParaRPr lang="ru-RU" altLang="ru-RU" sz="17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30974"/>
      </p:ext>
    </p:extLst>
  </p:cSld>
  <p:clrMapOvr>
    <a:masterClrMapping/>
  </p:clrMapOvr>
  <p:transition spd="slow" advTm="3151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201" y="3129466"/>
            <a:ext cx="8554999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altLang="ru-RU" sz="2400" b="1" dirty="0">
                <a:latin typeface="Segoe Print" pitchFamily="2" charset="0"/>
                <a:cs typeface="Times New Roman" pitchFamily="18" charset="0"/>
              </a:rPr>
              <a:t>Выводы:</a:t>
            </a:r>
            <a:endParaRPr lang="ru-RU" altLang="ru-RU" sz="2400" dirty="0">
              <a:latin typeface="Segoe Print" pitchFamily="2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Font typeface="Century Gothic" pitchFamily="34" charset="0"/>
              <a:buAutoNum type="arabicPeriod"/>
            </a:pPr>
            <a:r>
              <a:rPr lang="ru-RU" altLang="ru-RU" sz="1600" dirty="0">
                <a:latin typeface="Segoe Print" pitchFamily="2" charset="0"/>
                <a:cs typeface="Times New Roman" pitchFamily="18" charset="0"/>
              </a:rPr>
              <a:t>Маршрут, разработанный нами полностью отвечает предъявляемым требованиям к экологической тропе.</a:t>
            </a:r>
          </a:p>
          <a:p>
            <a:pPr algn="just">
              <a:lnSpc>
                <a:spcPct val="115000"/>
              </a:lnSpc>
              <a:buFont typeface="Century Gothic" pitchFamily="34" charset="0"/>
              <a:buAutoNum type="arabicPeriod"/>
            </a:pPr>
            <a:r>
              <a:rPr lang="ru-RU" sz="1600" dirty="0">
                <a:latin typeface="Segoe Print" pitchFamily="2" charset="0"/>
              </a:rPr>
              <a:t>Достоинствами маршрута является то, что он начинается в экологически чистой заповедной территории, на маршруте встречаются археологические, архитектурные и геологические </a:t>
            </a:r>
            <a:r>
              <a:rPr lang="ru-RU" sz="1600" dirty="0" smtClean="0">
                <a:latin typeface="Segoe Print" pitchFamily="2" charset="0"/>
              </a:rPr>
              <a:t>памятники. </a:t>
            </a:r>
          </a:p>
          <a:p>
            <a:pPr algn="just">
              <a:lnSpc>
                <a:spcPct val="115000"/>
              </a:lnSpc>
              <a:buFont typeface="Century Gothic" pitchFamily="34" charset="0"/>
              <a:buAutoNum type="arabicPeriod"/>
            </a:pPr>
            <a:r>
              <a:rPr lang="ru-RU" altLang="ru-RU" sz="1600" dirty="0" smtClean="0">
                <a:latin typeface="Segoe Print" pitchFamily="2" charset="0"/>
                <a:cs typeface="Times New Roman" pitchFamily="18" charset="0"/>
              </a:rPr>
              <a:t>Маршрут </a:t>
            </a:r>
            <a:r>
              <a:rPr lang="ru-RU" altLang="ru-RU" sz="1600" dirty="0">
                <a:latin typeface="Segoe Print" pitchFamily="2" charset="0"/>
                <a:cs typeface="Times New Roman" pitchFamily="18" charset="0"/>
              </a:rPr>
              <a:t>рассчитан на широкие категории  </a:t>
            </a:r>
            <a:r>
              <a:rPr lang="ru-RU" altLang="ru-RU" sz="1600" dirty="0" smtClean="0">
                <a:latin typeface="Segoe Print" pitchFamily="2" charset="0"/>
                <a:cs typeface="Times New Roman" pitchFamily="18" charset="0"/>
              </a:rPr>
              <a:t>участников.</a:t>
            </a:r>
            <a:endParaRPr lang="ru-RU" altLang="ru-RU" sz="1600" dirty="0">
              <a:latin typeface="Segoe Print" pitchFamily="2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Font typeface="Century Gothic" pitchFamily="34" charset="0"/>
              <a:buAutoNum type="arabicPeriod"/>
            </a:pPr>
            <a:r>
              <a:rPr lang="ru-RU" altLang="ru-RU" sz="1600" dirty="0">
                <a:latin typeface="Segoe Print" pitchFamily="2" charset="0"/>
                <a:cs typeface="Times New Roman" pitchFamily="18" charset="0"/>
              </a:rPr>
              <a:t>Маршрут доступен и интересен в любое время года</a:t>
            </a:r>
            <a:r>
              <a:rPr lang="ru-RU" altLang="ru-RU" sz="1600" dirty="0" smtClean="0">
                <a:latin typeface="Segoe Print" pitchFamily="2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buFont typeface="Century Gothic" pitchFamily="34" charset="0"/>
              <a:buAutoNum type="arabicPeriod"/>
            </a:pPr>
            <a:r>
              <a:rPr lang="ru-RU" sz="1600" dirty="0">
                <a:latin typeface="Segoe Print" pitchFamily="2" charset="0"/>
              </a:rPr>
              <a:t>На этой экологической тропе </a:t>
            </a:r>
            <a:r>
              <a:rPr lang="ru-RU" sz="1600" dirty="0" smtClean="0">
                <a:latin typeface="Segoe Print" pitchFamily="2" charset="0"/>
              </a:rPr>
              <a:t>возможно проведение учебных  занятий </a:t>
            </a:r>
            <a:r>
              <a:rPr lang="ru-RU" sz="1600" dirty="0">
                <a:latin typeface="Segoe Print" pitchFamily="2" charset="0"/>
              </a:rPr>
              <a:t>и </a:t>
            </a:r>
            <a:r>
              <a:rPr lang="ru-RU" sz="1600" dirty="0" smtClean="0">
                <a:latin typeface="Segoe Print" pitchFamily="2" charset="0"/>
              </a:rPr>
              <a:t>экскурсий.</a:t>
            </a:r>
            <a:endParaRPr lang="ru-RU" sz="1600" dirty="0">
              <a:latin typeface="Segoe Print" pitchFamily="2" charset="0"/>
            </a:endParaRPr>
          </a:p>
        </p:txBody>
      </p:sp>
      <p:pic>
        <p:nvPicPr>
          <p:cNvPr id="4098" name="Picture 2" descr="http://img-fotki.yandex.ru/get/6101/10998280.76/0_ac2e2_497daa9b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38656" r="27" b="25829"/>
          <a:stretch/>
        </p:blipFill>
        <p:spPr bwMode="auto">
          <a:xfrm>
            <a:off x="683568" y="1157952"/>
            <a:ext cx="769085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611560" y="260648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Print" pitchFamily="2" charset="0"/>
              </a:rPr>
              <a:t>Остановка № 12. Водолечебница </a:t>
            </a:r>
            <a:r>
              <a:rPr lang="ru-RU" sz="2400" b="1" dirty="0" smtClean="0">
                <a:latin typeface="Segoe Print" pitchFamily="2" charset="0"/>
              </a:rPr>
              <a:t>«Мацеста». </a:t>
            </a:r>
            <a:endParaRPr lang="ru-RU" sz="1600" b="1" dirty="0" smtClean="0">
              <a:latin typeface="Segoe Print" pitchFamily="2" charset="0"/>
            </a:endParaRPr>
          </a:p>
          <a:p>
            <a:r>
              <a:rPr lang="ru-RU" sz="1600" dirty="0" smtClean="0">
                <a:latin typeface="Segoe Print" pitchFamily="2" charset="0"/>
              </a:rPr>
              <a:t>Через 3 км спуска </a:t>
            </a:r>
            <a:r>
              <a:rPr lang="ru-RU" sz="1600" dirty="0">
                <a:latin typeface="Segoe Print" pitchFamily="2" charset="0"/>
              </a:rPr>
              <a:t>н</a:t>
            </a:r>
            <a:r>
              <a:rPr lang="ru-RU" sz="1600" dirty="0" smtClean="0">
                <a:latin typeface="Segoe Print" pitchFamily="2" charset="0"/>
              </a:rPr>
              <a:t>аша </a:t>
            </a:r>
            <a:r>
              <a:rPr lang="ru-RU" sz="1600" dirty="0">
                <a:latin typeface="Segoe Print" pitchFamily="2" charset="0"/>
              </a:rPr>
              <a:t>экскурсия по экологической тропе </a:t>
            </a:r>
            <a:r>
              <a:rPr lang="ru-RU" sz="1600" dirty="0" smtClean="0">
                <a:latin typeface="Segoe Print" pitchFamily="2" charset="0"/>
              </a:rPr>
              <a:t>заканчивается у водолечебницы «Мацеста</a:t>
            </a:r>
            <a:r>
              <a:rPr lang="ru-RU" sz="1600" dirty="0" smtClean="0">
                <a:latin typeface="Segoe Print" pitchFamily="2" charset="0"/>
              </a:rPr>
              <a:t>».</a:t>
            </a:r>
            <a:endParaRPr lang="ru-RU" sz="1600" dirty="0">
              <a:latin typeface="Segoe Print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2935" y="2921169"/>
            <a:ext cx="2544607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Водолечебница «Мацеста»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6000" y="5733256"/>
            <a:ext cx="7622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837153"/>
      </p:ext>
    </p:extLst>
  </p:cSld>
  <p:clrMapOvr>
    <a:masterClrMapping/>
  </p:clrMapOvr>
  <p:transition spd="slow" advTm="5432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80935" y="196048"/>
            <a:ext cx="6030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Print" pitchFamily="2" charset="0"/>
              </a:rPr>
              <a:t>Экологическая тропа – это оборудованный для обучения пешеходный маршрут, содержащий ценные объекты природы, истории, культуры. </a:t>
            </a:r>
          </a:p>
          <a:p>
            <a:endParaRPr lang="ru-RU" sz="1600" dirty="0">
              <a:latin typeface="Segoe Print" pitchFamily="2" charset="0"/>
            </a:endParaRPr>
          </a:p>
          <a:p>
            <a:endParaRPr lang="ru-RU" sz="1600" b="1" dirty="0">
              <a:latin typeface="Segoe Print" pitchFamily="2" charset="0"/>
            </a:endParaRPr>
          </a:p>
          <a:p>
            <a:r>
              <a:rPr lang="ru-RU" sz="1600" b="1" dirty="0">
                <a:latin typeface="Segoe Print" pitchFamily="2" charset="0"/>
              </a:rPr>
              <a:t>Основная цель нашего проекта по созданию данной экологической тропы</a:t>
            </a:r>
            <a:r>
              <a:rPr lang="ru-RU" sz="1600" dirty="0">
                <a:latin typeface="Segoe Print" pitchFamily="2" charset="0"/>
              </a:rPr>
              <a:t>: </a:t>
            </a:r>
            <a:r>
              <a:rPr lang="ru-RU" sz="1600" dirty="0" smtClean="0">
                <a:latin typeface="Segoe Print" pitchFamily="2" charset="0"/>
              </a:rPr>
              <a:t>приобщение </a:t>
            </a:r>
            <a:r>
              <a:rPr lang="ru-RU" sz="1600" dirty="0">
                <a:latin typeface="Segoe Print" pitchFamily="2" charset="0"/>
              </a:rPr>
              <a:t>к экологической культуре,  формирование интереса к экологическому образованию, охрана природы </a:t>
            </a:r>
            <a:r>
              <a:rPr lang="ru-RU" sz="1600" dirty="0" smtClean="0">
                <a:latin typeface="Segoe Print" pitchFamily="2" charset="0"/>
              </a:rPr>
              <a:t>и активный </a:t>
            </a:r>
            <a:r>
              <a:rPr lang="ru-RU" sz="1600" dirty="0">
                <a:latin typeface="Segoe Print" pitchFamily="2" charset="0"/>
              </a:rPr>
              <a:t>отдых.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38147"/>
              </p:ext>
            </p:extLst>
          </p:nvPr>
        </p:nvGraphicFramePr>
        <p:xfrm>
          <a:off x="323528" y="3198990"/>
          <a:ext cx="8352928" cy="3237387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67371"/>
                <a:gridCol w="2923123"/>
                <a:gridCol w="3662434"/>
              </a:tblGrid>
              <a:tr h="6260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Название/ время года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Маршрут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Особенности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тропы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5973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 </a:t>
                      </a: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Из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весны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в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зиму и снова к весне»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  <a:ea typeface="Times New Roman"/>
                        </a:rPr>
                        <a:t>Середина января- конец февраля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Пос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. Хоста –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Тисо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-самшитовая роща – гора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Ахун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 – спуск вдоль реки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Агура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  на Старую Мацесту.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1. Снег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на горе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Ахун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. </a:t>
                      </a: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2. В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роще цветение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зимоцветов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. </a:t>
                      </a: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3. На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верхней площадке Орлиных скал- 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экологическая ниша средиземноморской </a:t>
                      </a:r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растительности.</a:t>
                      </a:r>
                      <a:r>
                        <a:rPr lang="ru-RU" sz="1400" kern="1200" baseline="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kumimoji="0" lang="ru-RU" sz="1400" b="1" kern="1200" baseline="0" dirty="0" smtClean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  <a:ea typeface="+mn-ea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  <a:ea typeface="+mn-ea"/>
                          <a:cs typeface="+mn-cs"/>
                        </a:rPr>
                        <a:t>4.Н</a:t>
                      </a:r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  <a:ea typeface="+mn-ea"/>
                          <a:cs typeface="+mn-cs"/>
                        </a:rPr>
                        <a:t>а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Segoe Script" pitchFamily="66" charset="0"/>
                          <a:ea typeface="+mn-ea"/>
                          <a:cs typeface="+mn-cs"/>
                        </a:rPr>
                        <a:t>маршруте встречаются археологические, архитектурные и геологические памятники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Segoe Script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 descr="https://pbs.twimg.com/media/EYNH259XsAAwTTX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32656"/>
            <a:ext cx="2640164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903533"/>
      </p:ext>
    </p:extLst>
  </p:cSld>
  <p:clrMapOvr>
    <a:masterClrMapping/>
  </p:clrMapOvr>
  <p:transition spd="slow" advTm="4342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37104" cy="5750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8769" y="292006"/>
            <a:ext cx="6351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Segoe Print" pitchFamily="2" charset="0"/>
              </a:rPr>
              <a:t>Карта-схема маршрута по экологической тропе</a:t>
            </a:r>
          </a:p>
          <a:p>
            <a:pPr algn="ctr"/>
            <a:r>
              <a:rPr lang="ru-RU" b="1" dirty="0" smtClean="0">
                <a:latin typeface="Segoe Print" pitchFamily="2" charset="0"/>
              </a:rPr>
              <a:t>«Из весны в зиму и снова к весне»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428734" y="3405014"/>
            <a:ext cx="1861751" cy="1891916"/>
          </a:xfrm>
          <a:custGeom>
            <a:avLst/>
            <a:gdLst>
              <a:gd name="connsiteX0" fmla="*/ 1482811 w 1894702"/>
              <a:gd name="connsiteY0" fmla="*/ 1895041 h 1895041"/>
              <a:gd name="connsiteX1" fmla="*/ 1598140 w 1894702"/>
              <a:gd name="connsiteY1" fmla="*/ 1746760 h 1895041"/>
              <a:gd name="connsiteX2" fmla="*/ 1598140 w 1894702"/>
              <a:gd name="connsiteY2" fmla="*/ 1565527 h 1895041"/>
              <a:gd name="connsiteX3" fmla="*/ 1598140 w 1894702"/>
              <a:gd name="connsiteY3" fmla="*/ 1565527 h 1895041"/>
              <a:gd name="connsiteX4" fmla="*/ 1565189 w 1894702"/>
              <a:gd name="connsiteY4" fmla="*/ 1425484 h 1895041"/>
              <a:gd name="connsiteX5" fmla="*/ 1688757 w 1894702"/>
              <a:gd name="connsiteY5" fmla="*/ 1178349 h 1895041"/>
              <a:gd name="connsiteX6" fmla="*/ 1622854 w 1894702"/>
              <a:gd name="connsiteY6" fmla="*/ 1038306 h 1895041"/>
              <a:gd name="connsiteX7" fmla="*/ 1688757 w 1894702"/>
              <a:gd name="connsiteY7" fmla="*/ 922976 h 1895041"/>
              <a:gd name="connsiteX8" fmla="*/ 1795848 w 1894702"/>
              <a:gd name="connsiteY8" fmla="*/ 758219 h 1895041"/>
              <a:gd name="connsiteX9" fmla="*/ 1837038 w 1894702"/>
              <a:gd name="connsiteY9" fmla="*/ 535797 h 1895041"/>
              <a:gd name="connsiteX10" fmla="*/ 1894702 w 1894702"/>
              <a:gd name="connsiteY10" fmla="*/ 527560 h 1895041"/>
              <a:gd name="connsiteX11" fmla="*/ 1837038 w 1894702"/>
              <a:gd name="connsiteY11" fmla="*/ 659365 h 1895041"/>
              <a:gd name="connsiteX12" fmla="*/ 1729946 w 1894702"/>
              <a:gd name="connsiteY12" fmla="*/ 684079 h 1895041"/>
              <a:gd name="connsiteX13" fmla="*/ 1540475 w 1894702"/>
              <a:gd name="connsiteY13" fmla="*/ 659365 h 1895041"/>
              <a:gd name="connsiteX14" fmla="*/ 1408670 w 1894702"/>
              <a:gd name="connsiteY14" fmla="*/ 659365 h 1895041"/>
              <a:gd name="connsiteX15" fmla="*/ 1276865 w 1894702"/>
              <a:gd name="connsiteY15" fmla="*/ 593462 h 1895041"/>
              <a:gd name="connsiteX16" fmla="*/ 1210962 w 1894702"/>
              <a:gd name="connsiteY16" fmla="*/ 568749 h 1895041"/>
              <a:gd name="connsiteX17" fmla="*/ 675502 w 1894702"/>
              <a:gd name="connsiteY17" fmla="*/ 313376 h 1895041"/>
              <a:gd name="connsiteX18" fmla="*/ 593124 w 1894702"/>
              <a:gd name="connsiteY18" fmla="*/ 214522 h 1895041"/>
              <a:gd name="connsiteX19" fmla="*/ 486032 w 1894702"/>
              <a:gd name="connsiteY19" fmla="*/ 239235 h 1895041"/>
              <a:gd name="connsiteX20" fmla="*/ 205946 w 1894702"/>
              <a:gd name="connsiteY20" fmla="*/ 198046 h 1895041"/>
              <a:gd name="connsiteX21" fmla="*/ 98854 w 1894702"/>
              <a:gd name="connsiteY21" fmla="*/ 156857 h 1895041"/>
              <a:gd name="connsiteX22" fmla="*/ 0 w 1894702"/>
              <a:gd name="connsiteY22" fmla="*/ 90954 h 1895041"/>
              <a:gd name="connsiteX23" fmla="*/ 98854 w 1894702"/>
              <a:gd name="connsiteY23" fmla="*/ 338 h 1895041"/>
              <a:gd name="connsiteX24" fmla="*/ 535459 w 1894702"/>
              <a:gd name="connsiteY24" fmla="*/ 58003 h 1895041"/>
              <a:gd name="connsiteX25" fmla="*/ 535459 w 1894702"/>
              <a:gd name="connsiteY25" fmla="*/ 58003 h 1895041"/>
              <a:gd name="connsiteX26" fmla="*/ 535459 w 1894702"/>
              <a:gd name="connsiteY26" fmla="*/ 58003 h 1895041"/>
              <a:gd name="connsiteX27" fmla="*/ 535459 w 1894702"/>
              <a:gd name="connsiteY27" fmla="*/ 58003 h 1895041"/>
              <a:gd name="connsiteX28" fmla="*/ 535459 w 1894702"/>
              <a:gd name="connsiteY28" fmla="*/ 58003 h 1895041"/>
              <a:gd name="connsiteX29" fmla="*/ 535459 w 1894702"/>
              <a:gd name="connsiteY29" fmla="*/ 58003 h 189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94702" h="1895041">
                <a:moveTo>
                  <a:pt x="1482811" y="1895041"/>
                </a:moveTo>
                <a:cubicBezTo>
                  <a:pt x="1530865" y="1848360"/>
                  <a:pt x="1578919" y="1801679"/>
                  <a:pt x="1598140" y="1746760"/>
                </a:cubicBezTo>
                <a:cubicBezTo>
                  <a:pt x="1617361" y="1691841"/>
                  <a:pt x="1598140" y="1565527"/>
                  <a:pt x="1598140" y="1565527"/>
                </a:cubicBezTo>
                <a:lnTo>
                  <a:pt x="1598140" y="1565527"/>
                </a:lnTo>
                <a:cubicBezTo>
                  <a:pt x="1592648" y="1542186"/>
                  <a:pt x="1550086" y="1490014"/>
                  <a:pt x="1565189" y="1425484"/>
                </a:cubicBezTo>
                <a:cubicBezTo>
                  <a:pt x="1580292" y="1360954"/>
                  <a:pt x="1679146" y="1242879"/>
                  <a:pt x="1688757" y="1178349"/>
                </a:cubicBezTo>
                <a:cubicBezTo>
                  <a:pt x="1698368" y="1113819"/>
                  <a:pt x="1622854" y="1080868"/>
                  <a:pt x="1622854" y="1038306"/>
                </a:cubicBezTo>
                <a:cubicBezTo>
                  <a:pt x="1622854" y="995744"/>
                  <a:pt x="1659925" y="969657"/>
                  <a:pt x="1688757" y="922976"/>
                </a:cubicBezTo>
                <a:cubicBezTo>
                  <a:pt x="1717589" y="876295"/>
                  <a:pt x="1771135" y="822749"/>
                  <a:pt x="1795848" y="758219"/>
                </a:cubicBezTo>
                <a:cubicBezTo>
                  <a:pt x="1820562" y="693689"/>
                  <a:pt x="1820562" y="574240"/>
                  <a:pt x="1837038" y="535797"/>
                </a:cubicBezTo>
                <a:cubicBezTo>
                  <a:pt x="1853514" y="497354"/>
                  <a:pt x="1894702" y="506965"/>
                  <a:pt x="1894702" y="527560"/>
                </a:cubicBezTo>
                <a:cubicBezTo>
                  <a:pt x="1894702" y="548155"/>
                  <a:pt x="1864497" y="633279"/>
                  <a:pt x="1837038" y="659365"/>
                </a:cubicBezTo>
                <a:cubicBezTo>
                  <a:pt x="1809579" y="685451"/>
                  <a:pt x="1779373" y="684079"/>
                  <a:pt x="1729946" y="684079"/>
                </a:cubicBezTo>
                <a:cubicBezTo>
                  <a:pt x="1680519" y="684079"/>
                  <a:pt x="1594021" y="663484"/>
                  <a:pt x="1540475" y="659365"/>
                </a:cubicBezTo>
                <a:cubicBezTo>
                  <a:pt x="1486929" y="655246"/>
                  <a:pt x="1452605" y="670349"/>
                  <a:pt x="1408670" y="659365"/>
                </a:cubicBezTo>
                <a:cubicBezTo>
                  <a:pt x="1364735" y="648381"/>
                  <a:pt x="1309816" y="608565"/>
                  <a:pt x="1276865" y="593462"/>
                </a:cubicBezTo>
                <a:cubicBezTo>
                  <a:pt x="1243914" y="578359"/>
                  <a:pt x="1311189" y="615430"/>
                  <a:pt x="1210962" y="568749"/>
                </a:cubicBezTo>
                <a:cubicBezTo>
                  <a:pt x="1110735" y="522068"/>
                  <a:pt x="778475" y="372414"/>
                  <a:pt x="675502" y="313376"/>
                </a:cubicBezTo>
                <a:cubicBezTo>
                  <a:pt x="572529" y="254338"/>
                  <a:pt x="624702" y="226879"/>
                  <a:pt x="593124" y="214522"/>
                </a:cubicBezTo>
                <a:cubicBezTo>
                  <a:pt x="561546" y="202165"/>
                  <a:pt x="550562" y="241981"/>
                  <a:pt x="486032" y="239235"/>
                </a:cubicBezTo>
                <a:cubicBezTo>
                  <a:pt x="421502" y="236489"/>
                  <a:pt x="270476" y="211776"/>
                  <a:pt x="205946" y="198046"/>
                </a:cubicBezTo>
                <a:cubicBezTo>
                  <a:pt x="141416" y="184316"/>
                  <a:pt x="133178" y="174706"/>
                  <a:pt x="98854" y="156857"/>
                </a:cubicBezTo>
                <a:cubicBezTo>
                  <a:pt x="64530" y="139008"/>
                  <a:pt x="0" y="117040"/>
                  <a:pt x="0" y="90954"/>
                </a:cubicBezTo>
                <a:cubicBezTo>
                  <a:pt x="0" y="64868"/>
                  <a:pt x="9611" y="5830"/>
                  <a:pt x="98854" y="338"/>
                </a:cubicBezTo>
                <a:cubicBezTo>
                  <a:pt x="188097" y="-5154"/>
                  <a:pt x="535459" y="58003"/>
                  <a:pt x="535459" y="58003"/>
                </a:cubicBezTo>
                <a:lnTo>
                  <a:pt x="535459" y="58003"/>
                </a:lnTo>
                <a:lnTo>
                  <a:pt x="535459" y="58003"/>
                </a:lnTo>
                <a:lnTo>
                  <a:pt x="535459" y="58003"/>
                </a:lnTo>
                <a:lnTo>
                  <a:pt x="535459" y="58003"/>
                </a:lnTo>
                <a:lnTo>
                  <a:pt x="535459" y="58003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узел 3"/>
          <p:cNvSpPr/>
          <p:nvPr/>
        </p:nvSpPr>
        <p:spPr>
          <a:xfrm>
            <a:off x="5940152" y="3284984"/>
            <a:ext cx="228600" cy="2400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4685151" y="2785411"/>
            <a:ext cx="228600" cy="2400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6732240" y="5043763"/>
            <a:ext cx="228600" cy="2400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7176186" y="3621986"/>
            <a:ext cx="228600" cy="2400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3563888" y="1556792"/>
            <a:ext cx="228600" cy="2400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2588992" y="1676822"/>
            <a:ext cx="228600" cy="2400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1305450" y="760314"/>
            <a:ext cx="228600" cy="2400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4893276" y="2916195"/>
            <a:ext cx="535459" cy="596776"/>
          </a:xfrm>
          <a:custGeom>
            <a:avLst/>
            <a:gdLst>
              <a:gd name="connsiteX0" fmla="*/ 535459 w 535459"/>
              <a:gd name="connsiteY0" fmla="*/ 584886 h 596776"/>
              <a:gd name="connsiteX1" fmla="*/ 444843 w 535459"/>
              <a:gd name="connsiteY1" fmla="*/ 584886 h 596776"/>
              <a:gd name="connsiteX2" fmla="*/ 205946 w 535459"/>
              <a:gd name="connsiteY2" fmla="*/ 461319 h 596776"/>
              <a:gd name="connsiteX3" fmla="*/ 8238 w 535459"/>
              <a:gd name="connsiteY3" fmla="*/ 329513 h 596776"/>
              <a:gd name="connsiteX4" fmla="*/ 222421 w 535459"/>
              <a:gd name="connsiteY4" fmla="*/ 362464 h 596776"/>
              <a:gd name="connsiteX5" fmla="*/ 362465 w 535459"/>
              <a:gd name="connsiteY5" fmla="*/ 362464 h 596776"/>
              <a:gd name="connsiteX6" fmla="*/ 205946 w 535459"/>
              <a:gd name="connsiteY6" fmla="*/ 255373 h 596776"/>
              <a:gd name="connsiteX7" fmla="*/ 98854 w 535459"/>
              <a:gd name="connsiteY7" fmla="*/ 131805 h 596776"/>
              <a:gd name="connsiteX8" fmla="*/ 24713 w 535459"/>
              <a:gd name="connsiteY8" fmla="*/ 49427 h 596776"/>
              <a:gd name="connsiteX9" fmla="*/ 24713 w 535459"/>
              <a:gd name="connsiteY9" fmla="*/ 49427 h 596776"/>
              <a:gd name="connsiteX10" fmla="*/ 0 w 535459"/>
              <a:gd name="connsiteY10" fmla="*/ 0 h 596776"/>
              <a:gd name="connsiteX11" fmla="*/ 0 w 535459"/>
              <a:gd name="connsiteY11" fmla="*/ 0 h 59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459" h="596776">
                <a:moveTo>
                  <a:pt x="535459" y="584886"/>
                </a:moveTo>
                <a:cubicBezTo>
                  <a:pt x="517610" y="595183"/>
                  <a:pt x="499762" y="605481"/>
                  <a:pt x="444843" y="584886"/>
                </a:cubicBezTo>
                <a:cubicBezTo>
                  <a:pt x="389924" y="564291"/>
                  <a:pt x="278713" y="503881"/>
                  <a:pt x="205946" y="461319"/>
                </a:cubicBezTo>
                <a:cubicBezTo>
                  <a:pt x="133179" y="418757"/>
                  <a:pt x="5492" y="345989"/>
                  <a:pt x="8238" y="329513"/>
                </a:cubicBezTo>
                <a:cubicBezTo>
                  <a:pt x="10984" y="313037"/>
                  <a:pt x="163383" y="356972"/>
                  <a:pt x="222421" y="362464"/>
                </a:cubicBezTo>
                <a:cubicBezTo>
                  <a:pt x="281459" y="367956"/>
                  <a:pt x="365211" y="380312"/>
                  <a:pt x="362465" y="362464"/>
                </a:cubicBezTo>
                <a:cubicBezTo>
                  <a:pt x="359719" y="344616"/>
                  <a:pt x="249881" y="293816"/>
                  <a:pt x="205946" y="255373"/>
                </a:cubicBezTo>
                <a:cubicBezTo>
                  <a:pt x="162011" y="216930"/>
                  <a:pt x="129059" y="166129"/>
                  <a:pt x="98854" y="131805"/>
                </a:cubicBezTo>
                <a:cubicBezTo>
                  <a:pt x="68648" y="97481"/>
                  <a:pt x="24713" y="49427"/>
                  <a:pt x="24713" y="49427"/>
                </a:cubicBezTo>
                <a:lnTo>
                  <a:pt x="24713" y="49427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3522728" y="1795849"/>
            <a:ext cx="884515" cy="1021492"/>
          </a:xfrm>
          <a:custGeom>
            <a:avLst/>
            <a:gdLst>
              <a:gd name="connsiteX0" fmla="*/ 884515 w 884515"/>
              <a:gd name="connsiteY0" fmla="*/ 1021492 h 1021492"/>
              <a:gd name="connsiteX1" fmla="*/ 587953 w 884515"/>
              <a:gd name="connsiteY1" fmla="*/ 914400 h 1021492"/>
              <a:gd name="connsiteX2" fmla="*/ 464386 w 884515"/>
              <a:gd name="connsiteY2" fmla="*/ 708454 h 1021492"/>
              <a:gd name="connsiteX3" fmla="*/ 349056 w 884515"/>
              <a:gd name="connsiteY3" fmla="*/ 659027 h 1021492"/>
              <a:gd name="connsiteX4" fmla="*/ 241964 w 884515"/>
              <a:gd name="connsiteY4" fmla="*/ 601362 h 1021492"/>
              <a:gd name="connsiteX5" fmla="*/ 60731 w 884515"/>
              <a:gd name="connsiteY5" fmla="*/ 387178 h 1021492"/>
              <a:gd name="connsiteX6" fmla="*/ 11304 w 884515"/>
              <a:gd name="connsiteY6" fmla="*/ 263610 h 1021492"/>
              <a:gd name="connsiteX7" fmla="*/ 3067 w 884515"/>
              <a:gd name="connsiteY7" fmla="*/ 148281 h 1021492"/>
              <a:gd name="connsiteX8" fmla="*/ 52494 w 884515"/>
              <a:gd name="connsiteY8" fmla="*/ 131805 h 1021492"/>
              <a:gd name="connsiteX9" fmla="*/ 233726 w 884515"/>
              <a:gd name="connsiteY9" fmla="*/ 98854 h 1021492"/>
              <a:gd name="connsiteX10" fmla="*/ 233726 w 884515"/>
              <a:gd name="connsiteY10" fmla="*/ 0 h 1021492"/>
              <a:gd name="connsiteX11" fmla="*/ 233726 w 884515"/>
              <a:gd name="connsiteY11" fmla="*/ 0 h 102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4515" h="1021492">
                <a:moveTo>
                  <a:pt x="884515" y="1021492"/>
                </a:moveTo>
                <a:cubicBezTo>
                  <a:pt x="771244" y="994032"/>
                  <a:pt x="657974" y="966573"/>
                  <a:pt x="587953" y="914400"/>
                </a:cubicBezTo>
                <a:cubicBezTo>
                  <a:pt x="517932" y="862227"/>
                  <a:pt x="504202" y="751016"/>
                  <a:pt x="464386" y="708454"/>
                </a:cubicBezTo>
                <a:cubicBezTo>
                  <a:pt x="424570" y="665892"/>
                  <a:pt x="386126" y="676876"/>
                  <a:pt x="349056" y="659027"/>
                </a:cubicBezTo>
                <a:cubicBezTo>
                  <a:pt x="311986" y="641178"/>
                  <a:pt x="290018" y="646670"/>
                  <a:pt x="241964" y="601362"/>
                </a:cubicBezTo>
                <a:cubicBezTo>
                  <a:pt x="193910" y="556054"/>
                  <a:pt x="99174" y="443470"/>
                  <a:pt x="60731" y="387178"/>
                </a:cubicBezTo>
                <a:cubicBezTo>
                  <a:pt x="22288" y="330886"/>
                  <a:pt x="20915" y="303426"/>
                  <a:pt x="11304" y="263610"/>
                </a:cubicBezTo>
                <a:cubicBezTo>
                  <a:pt x="1693" y="223794"/>
                  <a:pt x="-3798" y="170248"/>
                  <a:pt x="3067" y="148281"/>
                </a:cubicBezTo>
                <a:cubicBezTo>
                  <a:pt x="9932" y="126313"/>
                  <a:pt x="14051" y="140043"/>
                  <a:pt x="52494" y="131805"/>
                </a:cubicBezTo>
                <a:cubicBezTo>
                  <a:pt x="90937" y="123567"/>
                  <a:pt x="203521" y="120821"/>
                  <a:pt x="233726" y="98854"/>
                </a:cubicBezTo>
                <a:cubicBezTo>
                  <a:pt x="263931" y="76887"/>
                  <a:pt x="233726" y="0"/>
                  <a:pt x="233726" y="0"/>
                </a:cubicBezTo>
                <a:lnTo>
                  <a:pt x="233726" y="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2932670" y="1720488"/>
            <a:ext cx="642552" cy="91836"/>
          </a:xfrm>
          <a:custGeom>
            <a:avLst/>
            <a:gdLst>
              <a:gd name="connsiteX0" fmla="*/ 642552 w 642552"/>
              <a:gd name="connsiteY0" fmla="*/ 1220 h 91836"/>
              <a:gd name="connsiteX1" fmla="*/ 510746 w 642552"/>
              <a:gd name="connsiteY1" fmla="*/ 1220 h 91836"/>
              <a:gd name="connsiteX2" fmla="*/ 436606 w 642552"/>
              <a:gd name="connsiteY2" fmla="*/ 1220 h 91836"/>
              <a:gd name="connsiteX3" fmla="*/ 354227 w 642552"/>
              <a:gd name="connsiteY3" fmla="*/ 1220 h 91836"/>
              <a:gd name="connsiteX4" fmla="*/ 230660 w 642552"/>
              <a:gd name="connsiteY4" fmla="*/ 17696 h 91836"/>
              <a:gd name="connsiteX5" fmla="*/ 115330 w 642552"/>
              <a:gd name="connsiteY5" fmla="*/ 42409 h 91836"/>
              <a:gd name="connsiteX6" fmla="*/ 0 w 642552"/>
              <a:gd name="connsiteY6" fmla="*/ 91836 h 91836"/>
              <a:gd name="connsiteX7" fmla="*/ 0 w 642552"/>
              <a:gd name="connsiteY7" fmla="*/ 91836 h 91836"/>
              <a:gd name="connsiteX8" fmla="*/ 0 w 642552"/>
              <a:gd name="connsiteY8" fmla="*/ 91836 h 9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552" h="91836">
                <a:moveTo>
                  <a:pt x="642552" y="1220"/>
                </a:moveTo>
                <a:lnTo>
                  <a:pt x="510746" y="1220"/>
                </a:lnTo>
                <a:lnTo>
                  <a:pt x="436606" y="1220"/>
                </a:lnTo>
                <a:cubicBezTo>
                  <a:pt x="410520" y="1220"/>
                  <a:pt x="388551" y="-1526"/>
                  <a:pt x="354227" y="1220"/>
                </a:cubicBezTo>
                <a:cubicBezTo>
                  <a:pt x="319903" y="3966"/>
                  <a:pt x="270476" y="10831"/>
                  <a:pt x="230660" y="17696"/>
                </a:cubicBezTo>
                <a:cubicBezTo>
                  <a:pt x="190844" y="24561"/>
                  <a:pt x="153773" y="30052"/>
                  <a:pt x="115330" y="42409"/>
                </a:cubicBezTo>
                <a:cubicBezTo>
                  <a:pt x="76887" y="54766"/>
                  <a:pt x="0" y="91836"/>
                  <a:pt x="0" y="91836"/>
                </a:cubicBezTo>
                <a:lnTo>
                  <a:pt x="0" y="91836"/>
                </a:lnTo>
                <a:lnTo>
                  <a:pt x="0" y="91836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1515153" y="1054443"/>
            <a:ext cx="1096242" cy="683741"/>
          </a:xfrm>
          <a:custGeom>
            <a:avLst/>
            <a:gdLst>
              <a:gd name="connsiteX0" fmla="*/ 1096242 w 1096242"/>
              <a:gd name="connsiteY0" fmla="*/ 683741 h 683741"/>
              <a:gd name="connsiteX1" fmla="*/ 1013863 w 1096242"/>
              <a:gd name="connsiteY1" fmla="*/ 609600 h 683741"/>
              <a:gd name="connsiteX2" fmla="*/ 947961 w 1096242"/>
              <a:gd name="connsiteY2" fmla="*/ 576649 h 683741"/>
              <a:gd name="connsiteX3" fmla="*/ 684350 w 1096242"/>
              <a:gd name="connsiteY3" fmla="*/ 469557 h 683741"/>
              <a:gd name="connsiteX4" fmla="*/ 667874 w 1096242"/>
              <a:gd name="connsiteY4" fmla="*/ 469557 h 683741"/>
              <a:gd name="connsiteX5" fmla="*/ 618447 w 1096242"/>
              <a:gd name="connsiteY5" fmla="*/ 428368 h 683741"/>
              <a:gd name="connsiteX6" fmla="*/ 577258 w 1096242"/>
              <a:gd name="connsiteY6" fmla="*/ 453081 h 683741"/>
              <a:gd name="connsiteX7" fmla="*/ 536069 w 1096242"/>
              <a:gd name="connsiteY7" fmla="*/ 601362 h 683741"/>
              <a:gd name="connsiteX8" fmla="*/ 461928 w 1096242"/>
              <a:gd name="connsiteY8" fmla="*/ 642552 h 683741"/>
              <a:gd name="connsiteX9" fmla="*/ 445452 w 1096242"/>
              <a:gd name="connsiteY9" fmla="*/ 576649 h 683741"/>
              <a:gd name="connsiteX10" fmla="*/ 437215 w 1096242"/>
              <a:gd name="connsiteY10" fmla="*/ 510746 h 683741"/>
              <a:gd name="connsiteX11" fmla="*/ 404263 w 1096242"/>
              <a:gd name="connsiteY11" fmla="*/ 461319 h 683741"/>
              <a:gd name="connsiteX12" fmla="*/ 288933 w 1096242"/>
              <a:gd name="connsiteY12" fmla="*/ 362465 h 683741"/>
              <a:gd name="connsiteX13" fmla="*/ 247744 w 1096242"/>
              <a:gd name="connsiteY13" fmla="*/ 230660 h 683741"/>
              <a:gd name="connsiteX14" fmla="*/ 247744 w 1096242"/>
              <a:gd name="connsiteY14" fmla="*/ 181233 h 683741"/>
              <a:gd name="connsiteX15" fmla="*/ 17085 w 1096242"/>
              <a:gd name="connsiteY15" fmla="*/ 115330 h 683741"/>
              <a:gd name="connsiteX16" fmla="*/ 17085 w 1096242"/>
              <a:gd name="connsiteY16" fmla="*/ 0 h 683741"/>
              <a:gd name="connsiteX17" fmla="*/ 17085 w 1096242"/>
              <a:gd name="connsiteY17" fmla="*/ 0 h 68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96242" h="683741">
                <a:moveTo>
                  <a:pt x="1096242" y="683741"/>
                </a:moveTo>
                <a:cubicBezTo>
                  <a:pt x="1067409" y="655595"/>
                  <a:pt x="1038576" y="627449"/>
                  <a:pt x="1013863" y="609600"/>
                </a:cubicBezTo>
                <a:cubicBezTo>
                  <a:pt x="989149" y="591751"/>
                  <a:pt x="1002880" y="599989"/>
                  <a:pt x="947961" y="576649"/>
                </a:cubicBezTo>
                <a:cubicBezTo>
                  <a:pt x="893042" y="553309"/>
                  <a:pt x="731031" y="487406"/>
                  <a:pt x="684350" y="469557"/>
                </a:cubicBezTo>
                <a:cubicBezTo>
                  <a:pt x="637669" y="451708"/>
                  <a:pt x="678858" y="476422"/>
                  <a:pt x="667874" y="469557"/>
                </a:cubicBezTo>
                <a:cubicBezTo>
                  <a:pt x="656890" y="462692"/>
                  <a:pt x="633550" y="431114"/>
                  <a:pt x="618447" y="428368"/>
                </a:cubicBezTo>
                <a:cubicBezTo>
                  <a:pt x="603344" y="425622"/>
                  <a:pt x="590988" y="424249"/>
                  <a:pt x="577258" y="453081"/>
                </a:cubicBezTo>
                <a:cubicBezTo>
                  <a:pt x="563528" y="481913"/>
                  <a:pt x="555291" y="569783"/>
                  <a:pt x="536069" y="601362"/>
                </a:cubicBezTo>
                <a:cubicBezTo>
                  <a:pt x="516847" y="632941"/>
                  <a:pt x="477031" y="646671"/>
                  <a:pt x="461928" y="642552"/>
                </a:cubicBezTo>
                <a:cubicBezTo>
                  <a:pt x="446825" y="638433"/>
                  <a:pt x="449571" y="598617"/>
                  <a:pt x="445452" y="576649"/>
                </a:cubicBezTo>
                <a:cubicBezTo>
                  <a:pt x="441333" y="554681"/>
                  <a:pt x="444080" y="529968"/>
                  <a:pt x="437215" y="510746"/>
                </a:cubicBezTo>
                <a:cubicBezTo>
                  <a:pt x="430350" y="491524"/>
                  <a:pt x="428977" y="486032"/>
                  <a:pt x="404263" y="461319"/>
                </a:cubicBezTo>
                <a:cubicBezTo>
                  <a:pt x="379549" y="436606"/>
                  <a:pt x="315019" y="400908"/>
                  <a:pt x="288933" y="362465"/>
                </a:cubicBezTo>
                <a:cubicBezTo>
                  <a:pt x="262847" y="324022"/>
                  <a:pt x="254609" y="260865"/>
                  <a:pt x="247744" y="230660"/>
                </a:cubicBezTo>
                <a:cubicBezTo>
                  <a:pt x="240879" y="200455"/>
                  <a:pt x="286187" y="200455"/>
                  <a:pt x="247744" y="181233"/>
                </a:cubicBezTo>
                <a:cubicBezTo>
                  <a:pt x="209301" y="162011"/>
                  <a:pt x="55528" y="145535"/>
                  <a:pt x="17085" y="115330"/>
                </a:cubicBezTo>
                <a:cubicBezTo>
                  <a:pt x="-21358" y="85125"/>
                  <a:pt x="17085" y="0"/>
                  <a:pt x="17085" y="0"/>
                </a:cubicBezTo>
                <a:lnTo>
                  <a:pt x="17085" y="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603223" y="5061153"/>
            <a:ext cx="398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1-4</a:t>
            </a:r>
            <a:endParaRPr lang="ru-RU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52466" y="3603516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7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40152" y="3284984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8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679318" y="2753345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9</a:t>
            </a:r>
            <a:endParaRPr lang="ru-R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89777" y="1546650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10</a:t>
            </a:r>
            <a:endParaRPr lang="ru-R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19588" y="1676822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11</a:t>
            </a:r>
            <a:endParaRPr lang="ru-RU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26950" y="74184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12</a:t>
            </a:r>
            <a:endParaRPr lang="ru-RU" sz="1200" b="1" dirty="0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268522" y="3214583"/>
            <a:ext cx="4502131" cy="3439239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Segoe Print" pitchFamily="2" charset="0"/>
              </a:rPr>
              <a:t>Остановки на маршруте: </a:t>
            </a:r>
            <a:endParaRPr lang="ru-RU" sz="1400" dirty="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№1 – Визит-центр, начало маршрута </a:t>
            </a: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 2 – Оползневая балка</a:t>
            </a: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№3 – </a:t>
            </a:r>
            <a:r>
              <a:rPr lang="ru-RU" sz="1400" dirty="0" smtClean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«Танцующий граб»</a:t>
            </a: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 4 – Лабиринтовая балка</a:t>
            </a: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№5 – Лабиринт</a:t>
            </a: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№6 – Белые скалы</a:t>
            </a: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№7 – Византийская крепость</a:t>
            </a: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 8- Заброшенный ресторан</a:t>
            </a: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 9- Смотровая башня </a:t>
            </a:r>
            <a:r>
              <a:rPr lang="ru-RU" sz="1400" dirty="0" err="1">
                <a:solidFill>
                  <a:schemeClr val="bg1"/>
                </a:solidFill>
                <a:latin typeface="Segoe Print" pitchFamily="2" charset="0"/>
              </a:rPr>
              <a:t>Ахун</a:t>
            </a:r>
            <a:endParaRPr lang="ru-RU" sz="1400" dirty="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 10- </a:t>
            </a:r>
            <a:r>
              <a:rPr lang="ru-RU" sz="1400" dirty="0" smtClean="0">
                <a:solidFill>
                  <a:schemeClr val="bg1"/>
                </a:solidFill>
                <a:latin typeface="Segoe Print" pitchFamily="2" charset="0"/>
              </a:rPr>
              <a:t> слияние </a:t>
            </a:r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рек </a:t>
            </a:r>
            <a:r>
              <a:rPr lang="ru-RU" sz="1400" dirty="0" err="1" smtClean="0">
                <a:solidFill>
                  <a:schemeClr val="bg1"/>
                </a:solidFill>
                <a:latin typeface="Segoe Print" pitchFamily="2" charset="0"/>
              </a:rPr>
              <a:t>Агура</a:t>
            </a:r>
            <a:r>
              <a:rPr lang="ru-RU" sz="1400" dirty="0" smtClean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и </a:t>
            </a:r>
            <a:r>
              <a:rPr lang="ru-RU" sz="1400" dirty="0" err="1" smtClean="0">
                <a:solidFill>
                  <a:schemeClr val="bg1"/>
                </a:solidFill>
                <a:latin typeface="Segoe Print" pitchFamily="2" charset="0"/>
              </a:rPr>
              <a:t>Агурчик</a:t>
            </a:r>
            <a:endParaRPr lang="ru-RU" sz="1400" dirty="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№ 11 </a:t>
            </a:r>
            <a:r>
              <a:rPr lang="ru-RU" sz="1400" dirty="0" smtClean="0">
                <a:solidFill>
                  <a:schemeClr val="bg1"/>
                </a:solidFill>
                <a:latin typeface="Segoe Print" pitchFamily="2" charset="0"/>
              </a:rPr>
              <a:t>–Орлиные скалы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Segoe Print" pitchFamily="2" charset="0"/>
              </a:rPr>
              <a:t>№ </a:t>
            </a:r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12 – </a:t>
            </a:r>
            <a:r>
              <a:rPr lang="ru-RU" sz="1400" dirty="0" smtClean="0">
                <a:solidFill>
                  <a:schemeClr val="bg1"/>
                </a:solidFill>
                <a:latin typeface="Segoe Print" pitchFamily="2" charset="0"/>
              </a:rPr>
              <a:t>Водолечебница «Мацеста», </a:t>
            </a:r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конец маршрута.</a:t>
            </a:r>
          </a:p>
        </p:txBody>
      </p:sp>
      <p:sp>
        <p:nvSpPr>
          <p:cNvPr id="25" name="Блок-схема: узел 24"/>
          <p:cNvSpPr/>
          <p:nvPr/>
        </p:nvSpPr>
        <p:spPr>
          <a:xfrm>
            <a:off x="6664138" y="4595534"/>
            <a:ext cx="228600" cy="2400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640419" y="4595533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5</a:t>
            </a:r>
            <a:endParaRPr lang="ru-RU" sz="1200" b="1" dirty="0"/>
          </a:p>
        </p:txBody>
      </p:sp>
      <p:sp>
        <p:nvSpPr>
          <p:cNvPr id="27" name="Блок-схема: узел 26"/>
          <p:cNvSpPr/>
          <p:nvPr/>
        </p:nvSpPr>
        <p:spPr>
          <a:xfrm>
            <a:off x="6795634" y="4363540"/>
            <a:ext cx="228600" cy="2400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795634" y="4345069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6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085234338"/>
      </p:ext>
    </p:extLst>
  </p:cSld>
  <p:clrMapOvr>
    <a:masterClrMapping/>
  </p:clrMapOvr>
  <p:transition spd="slow" advTm="3180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" grpId="0" animBg="1"/>
      <p:bldP spid="12" grpId="0" animBg="1"/>
      <p:bldP spid="13" grpId="0" animBg="1"/>
      <p:bldP spid="14" grpId="0" animBg="1"/>
      <p:bldP spid="23" grpId="0" animBg="1"/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7" y="1705963"/>
            <a:ext cx="6153150" cy="498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332656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Segoe Print" pitchFamily="2" charset="0"/>
                <a:ea typeface="Times New Roman"/>
              </a:rPr>
              <a:t>Способ подъезда к месту начала маршрута:</a:t>
            </a:r>
            <a:r>
              <a:rPr lang="ru-RU" dirty="0">
                <a:latin typeface="Segoe Print" pitchFamily="2" charset="0"/>
                <a:ea typeface="Times New Roman"/>
              </a:rPr>
              <a:t>  доехать можно на любом автобусе или маршрутном такси из Сочи или Адлера до остановки «Хоста-мост». </a:t>
            </a:r>
            <a:endParaRPr lang="ru-RU" sz="1600" dirty="0">
              <a:effectLst/>
              <a:latin typeface="Segoe Print" pitchFamily="2" charset="0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2078" y="1742231"/>
            <a:ext cx="233369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От остановки «Хоста-мост» </a:t>
            </a:r>
            <a:r>
              <a:rPr lang="ru-RU" sz="1400" dirty="0" smtClean="0">
                <a:solidFill>
                  <a:schemeClr val="bg1"/>
                </a:solidFill>
                <a:latin typeface="Segoe Print" pitchFamily="2" charset="0"/>
              </a:rPr>
              <a:t> по дороге вдоль </a:t>
            </a:r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реки Хоста по левому берегу вверх по течению </a:t>
            </a:r>
            <a:r>
              <a:rPr lang="ru-RU" sz="1400" dirty="0" smtClean="0">
                <a:solidFill>
                  <a:schemeClr val="bg1"/>
                </a:solidFill>
                <a:latin typeface="Segoe Print" pitchFamily="2" charset="0"/>
              </a:rPr>
              <a:t>2 км до памятника погибшим в </a:t>
            </a:r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госпиталях Сочи во время </a:t>
            </a:r>
            <a:r>
              <a:rPr lang="ru-RU" sz="1400" dirty="0" err="1" smtClean="0">
                <a:solidFill>
                  <a:schemeClr val="bg1"/>
                </a:solidFill>
                <a:latin typeface="Segoe Print" pitchFamily="2" charset="0"/>
              </a:rPr>
              <a:t>ВОв</a:t>
            </a:r>
            <a:r>
              <a:rPr lang="ru-RU" sz="1400" dirty="0" smtClean="0">
                <a:solidFill>
                  <a:schemeClr val="bg1"/>
                </a:solidFill>
                <a:latin typeface="Segoe Print" pitchFamily="2" charset="0"/>
              </a:rPr>
              <a:t>. </a:t>
            </a:r>
          </a:p>
          <a:p>
            <a:endParaRPr lang="ru-RU" sz="1400" dirty="0" smtClean="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Segoe Print" pitchFamily="2" charset="0"/>
              </a:rPr>
              <a:t>Напротив памятника- </a:t>
            </a:r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вход в </a:t>
            </a:r>
            <a:r>
              <a:rPr lang="ru-RU" sz="1400" dirty="0" err="1">
                <a:solidFill>
                  <a:schemeClr val="bg1"/>
                </a:solidFill>
                <a:latin typeface="Segoe Print" pitchFamily="2" charset="0"/>
              </a:rPr>
              <a:t>Тисо</a:t>
            </a:r>
            <a:r>
              <a:rPr lang="ru-RU" sz="1400" dirty="0">
                <a:solidFill>
                  <a:schemeClr val="bg1"/>
                </a:solidFill>
                <a:latin typeface="Segoe Print" pitchFamily="2" charset="0"/>
              </a:rPr>
              <a:t>-самшитовую рощу.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195147" y="4233540"/>
            <a:ext cx="0" cy="17983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189919" y="2564904"/>
            <a:ext cx="1503784" cy="16686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s://avatars.mds.yandex.net/get-altay/1969018/2a00000176d33cc61ba1446ca99d653a06be/XXX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4" b="8442"/>
          <a:stretch/>
        </p:blipFill>
        <p:spPr bwMode="auto">
          <a:xfrm>
            <a:off x="5508104" y="1257753"/>
            <a:ext cx="3091322" cy="509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012160" y="5708678"/>
            <a:ext cx="2769797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  <a:latin typeface="Segoe Print" pitchFamily="2" charset="0"/>
              </a:rPr>
              <a:t>Памятник </a:t>
            </a:r>
            <a:r>
              <a:rPr lang="ru-RU" sz="1200" dirty="0">
                <a:solidFill>
                  <a:prstClr val="black"/>
                </a:solidFill>
                <a:latin typeface="Segoe Print" pitchFamily="2" charset="0"/>
              </a:rPr>
              <a:t>погибшим воинам </a:t>
            </a:r>
            <a:endParaRPr lang="ru-RU" sz="1200" dirty="0" smtClean="0">
              <a:solidFill>
                <a:prstClr val="black"/>
              </a:solidFill>
              <a:latin typeface="Segoe Print" pitchFamily="2" charset="0"/>
            </a:endParaRPr>
          </a:p>
          <a:p>
            <a:r>
              <a:rPr lang="ru-RU" sz="1200" dirty="0" smtClean="0">
                <a:solidFill>
                  <a:prstClr val="black"/>
                </a:solidFill>
                <a:latin typeface="Segoe Print" pitchFamily="2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Segoe Print" pitchFamily="2" charset="0"/>
              </a:rPr>
              <a:t>госпиталях Сочи во время </a:t>
            </a:r>
            <a:endParaRPr lang="ru-RU" sz="1200" dirty="0" smtClean="0">
              <a:solidFill>
                <a:prstClr val="black"/>
              </a:solidFill>
              <a:latin typeface="Segoe Print" pitchFamily="2" charset="0"/>
            </a:endParaRPr>
          </a:p>
          <a:p>
            <a:r>
              <a:rPr lang="ru-RU" sz="1200" dirty="0" smtClean="0">
                <a:solidFill>
                  <a:prstClr val="black"/>
                </a:solidFill>
                <a:latin typeface="Segoe Print" pitchFamily="2" charset="0"/>
              </a:rPr>
              <a:t>Великой </a:t>
            </a:r>
            <a:r>
              <a:rPr lang="ru-RU" sz="1200" dirty="0">
                <a:solidFill>
                  <a:prstClr val="black"/>
                </a:solidFill>
                <a:latin typeface="Segoe Print" pitchFamily="2" charset="0"/>
              </a:rPr>
              <a:t>Отечественной войны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802169"/>
      </p:ext>
    </p:extLst>
  </p:cSld>
  <p:clrMapOvr>
    <a:masterClrMapping/>
  </p:clrMapOvr>
  <p:transition spd="slow" advTm="32973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ход в Тисо-самшитовую рощ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9" b="35127"/>
          <a:stretch/>
        </p:blipFill>
        <p:spPr bwMode="auto">
          <a:xfrm>
            <a:off x="251520" y="1666835"/>
            <a:ext cx="8496944" cy="2232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41326" y="235674"/>
            <a:ext cx="832630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Segoe Print" pitchFamily="2" charset="0"/>
              </a:rPr>
              <a:t>Остановка №1</a:t>
            </a:r>
            <a:r>
              <a:rPr lang="ru-RU" sz="2000" dirty="0">
                <a:latin typeface="Segoe Print" pitchFamily="2" charset="0"/>
              </a:rPr>
              <a:t>. </a:t>
            </a:r>
            <a:r>
              <a:rPr lang="ru-RU" sz="2000" b="1" dirty="0">
                <a:latin typeface="Segoe Print" pitchFamily="2" charset="0"/>
              </a:rPr>
              <a:t>Визит – центр. Начало маршрута.</a:t>
            </a:r>
            <a:r>
              <a:rPr lang="ru-RU" sz="2000" dirty="0">
                <a:latin typeface="Segoe Print" pitchFamily="2" charset="0"/>
              </a:rPr>
              <a:t> </a:t>
            </a:r>
            <a:endParaRPr lang="ru-RU" sz="2000" dirty="0" smtClean="0">
              <a:latin typeface="Segoe Print" pitchFamily="2" charset="0"/>
            </a:endParaRPr>
          </a:p>
          <a:p>
            <a:endParaRPr lang="ru-RU" sz="1600" dirty="0">
              <a:latin typeface="Segoe Print" pitchFamily="2" charset="0"/>
            </a:endParaRPr>
          </a:p>
          <a:p>
            <a:r>
              <a:rPr lang="ru-RU" sz="1700" dirty="0">
                <a:latin typeface="Segoe Print" pitchFamily="2" charset="0"/>
              </a:rPr>
              <a:t>В Визит-центре </a:t>
            </a:r>
            <a:r>
              <a:rPr lang="ru-RU" sz="1700" dirty="0" err="1" smtClean="0">
                <a:latin typeface="Segoe Print" pitchFamily="2" charset="0"/>
              </a:rPr>
              <a:t>Тисо</a:t>
            </a:r>
            <a:r>
              <a:rPr lang="ru-RU" sz="1700" dirty="0" smtClean="0">
                <a:latin typeface="Segoe Print" pitchFamily="2" charset="0"/>
              </a:rPr>
              <a:t>-самшитовой </a:t>
            </a:r>
            <a:r>
              <a:rPr lang="ru-RU" sz="1700" dirty="0">
                <a:latin typeface="Segoe Print" pitchFamily="2" charset="0"/>
              </a:rPr>
              <a:t>рощи нас встретит сотрудник Заповедника, который расскажет об истории создания Заповедника, познакомит с его обитателями и особенностями растительности</a:t>
            </a:r>
            <a:r>
              <a:rPr lang="ru-RU" sz="1600" dirty="0">
                <a:latin typeface="Segoe Print" pitchFamily="2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3429000"/>
            <a:ext cx="4837478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Вход в </a:t>
            </a:r>
            <a:r>
              <a:rPr lang="ru-RU" dirty="0" err="1">
                <a:solidFill>
                  <a:schemeClr val="bg1"/>
                </a:solidFill>
              </a:rPr>
              <a:t>Т</a:t>
            </a:r>
            <a:r>
              <a:rPr lang="ru-RU" dirty="0" err="1" smtClean="0">
                <a:solidFill>
                  <a:schemeClr val="bg1"/>
                </a:solidFill>
              </a:rPr>
              <a:t>исо</a:t>
            </a:r>
            <a:r>
              <a:rPr lang="ru-RU" dirty="0" smtClean="0">
                <a:solidFill>
                  <a:schemeClr val="bg1"/>
                </a:solidFill>
              </a:rPr>
              <a:t>-самшитовую рощу. Визит-центр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6" descr="https://pbs.twimg.com/media/E1MVgD5XMAEw5j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0" y="3932404"/>
            <a:ext cx="2064871" cy="1548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10" descr="https://avatars.mds.yandex.net/get-zen_doc/1581245/pub_5d0caceac98f2100b06481da_5d0cad77ecd5cf00afaf2125/scale_12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2"/>
          <a:stretch/>
        </p:blipFill>
        <p:spPr bwMode="auto">
          <a:xfrm>
            <a:off x="2483768" y="3899289"/>
            <a:ext cx="2016224" cy="173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51" y="3717032"/>
            <a:ext cx="2982485" cy="22392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01008"/>
            <a:ext cx="1852613" cy="1719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330" y="563279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Print" pitchFamily="2" charset="0"/>
              </a:rPr>
              <a:t>Здесь можно воочию увидеть дикий лес древней Колхиды. Здесь растут деревья, которым уже сравнялось по 700-800 лет. И здесь с середины января начинают  буйно цвести </a:t>
            </a:r>
            <a:r>
              <a:rPr lang="ru-RU" dirty="0" err="1">
                <a:latin typeface="Segoe Print" pitchFamily="2" charset="0"/>
              </a:rPr>
              <a:t>зимоцветы</a:t>
            </a:r>
            <a:r>
              <a:rPr lang="ru-RU" dirty="0">
                <a:latin typeface="Segoe Print" pitchFamily="2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830320694"/>
      </p:ext>
    </p:extLst>
  </p:cSld>
  <p:clrMapOvr>
    <a:masterClrMapping/>
  </p:clrMapOvr>
  <p:transition spd="slow" advTm="1916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284" y="260648"/>
            <a:ext cx="8405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Print" pitchFamily="2" charset="0"/>
              </a:rPr>
              <a:t>Здесь можно увидеть огромный тис-патриарх, который  </a:t>
            </a:r>
            <a:r>
              <a:rPr lang="ru-RU" dirty="0">
                <a:latin typeface="Segoe Print" pitchFamily="2" charset="0"/>
              </a:rPr>
              <a:t>насчитывает более 2000 </a:t>
            </a:r>
            <a:r>
              <a:rPr lang="ru-RU" dirty="0" smtClean="0">
                <a:latin typeface="Segoe Print" pitchFamily="2" charset="0"/>
              </a:rPr>
              <a:t>лет, а ещё </a:t>
            </a:r>
            <a:r>
              <a:rPr lang="ru-RU" dirty="0">
                <a:latin typeface="Segoe Print" pitchFamily="2" charset="0"/>
              </a:rPr>
              <a:t>400-летний </a:t>
            </a:r>
            <a:r>
              <a:rPr lang="ru-RU" dirty="0" smtClean="0">
                <a:latin typeface="Segoe Print" pitchFamily="2" charset="0"/>
              </a:rPr>
              <a:t>красавец-бук. </a:t>
            </a:r>
            <a:endParaRPr lang="ru-RU" dirty="0">
              <a:latin typeface="Segoe Print" pitchFamily="2" charset="0"/>
            </a:endParaRPr>
          </a:p>
          <a:p>
            <a:endParaRPr lang="ru-RU" dirty="0" smtClean="0">
              <a:latin typeface="Segoe Print" pitchFamily="2" charset="0"/>
            </a:endParaRPr>
          </a:p>
          <a:p>
            <a:r>
              <a:rPr lang="ru-RU" dirty="0" smtClean="0">
                <a:latin typeface="Segoe Print" pitchFamily="2" charset="0"/>
              </a:rPr>
              <a:t>Эти </a:t>
            </a:r>
            <a:r>
              <a:rPr lang="ru-RU" dirty="0">
                <a:latin typeface="Segoe Print" pitchFamily="2" charset="0"/>
              </a:rPr>
              <a:t>леса никогда не знали топора и пилы. </a:t>
            </a:r>
          </a:p>
        </p:txBody>
      </p:sp>
      <p:pic>
        <p:nvPicPr>
          <p:cNvPr id="5122" name="Picture 2" descr="https://avatars.mds.yandex.net/get-zen_doc/1860870/pub_5d2df6870aca0500af49563f_5d2dfd2cdfdd2500aeab8e4f/scale_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8"/>
          <a:stretch/>
        </p:blipFill>
        <p:spPr bwMode="auto">
          <a:xfrm>
            <a:off x="4100313" y="1353619"/>
            <a:ext cx="4534661" cy="2409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://yug-gelendzhik.ru/wp-content/uploads/2014/11/%D0%A2%D0%B8%D1%81-%D1%8F%D0%B3%D0%BE%D0%B4%D0%BD%D1%8B%D0%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17729"/>
            <a:ext cx="3419872" cy="4559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https://im0-tub-ru.yandex.net/i?id=6f93e164e3bc8fc115988226ad0c7a37-l&amp;ref=rim&amp;n=13&amp;w=640&amp;h=6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71335"/>
            <a:ext cx="2647236" cy="2647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8" name="Picture 8" descr="https://irecommend.ru/sites/default/files/imagecache/copyright1/user-images/450732/UuWVkRYIHxGhDeglZGxPU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2" t="-600" r="14512" b="20701"/>
          <a:stretch/>
        </p:blipFill>
        <p:spPr bwMode="auto">
          <a:xfrm>
            <a:off x="3176964" y="3787621"/>
            <a:ext cx="2759969" cy="272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539552" y="6093296"/>
            <a:ext cx="1908215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Тысячелетний тис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7643" y="6277962"/>
            <a:ext cx="2319225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Четырехсотлетний бук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5556" y="6336602"/>
            <a:ext cx="3052887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Тис-патриарх (более 2000 лет)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5408" y="3352286"/>
            <a:ext cx="2499402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Д</a:t>
            </a:r>
            <a:r>
              <a:rPr lang="ru-RU" sz="1600" dirty="0" smtClean="0">
                <a:solidFill>
                  <a:schemeClr val="bg1"/>
                </a:solidFill>
              </a:rPr>
              <a:t>ревняя </a:t>
            </a:r>
            <a:r>
              <a:rPr lang="ru-RU" sz="1600" dirty="0">
                <a:solidFill>
                  <a:schemeClr val="bg1"/>
                </a:solidFill>
              </a:rPr>
              <a:t>дуплистая липа</a:t>
            </a:r>
          </a:p>
        </p:txBody>
      </p:sp>
    </p:spTree>
    <p:extLst>
      <p:ext uri="{BB962C8B-B14F-4D97-AF65-F5344CB8AC3E}">
        <p14:creationId xmlns:p14="http://schemas.microsoft.com/office/powerpoint/2010/main" val="83819313"/>
      </p:ext>
    </p:extLst>
  </p:cSld>
  <p:clrMapOvr>
    <a:masterClrMapping/>
  </p:clrMapOvr>
  <p:transition spd="slow" advTm="2551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676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Segoe Print" pitchFamily="2" charset="0"/>
              </a:rPr>
              <a:t>Остановка № 2. Оползневая балка</a:t>
            </a:r>
            <a:r>
              <a:rPr lang="ru-RU" sz="2000" b="1" dirty="0" smtClean="0">
                <a:latin typeface="Segoe Print" pitchFamily="2" charset="0"/>
              </a:rPr>
              <a:t>.</a:t>
            </a:r>
            <a:endParaRPr lang="ru-RU" sz="2000" dirty="0"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824" y="74681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Segoe Print" pitchFamily="2" charset="0"/>
              </a:rPr>
              <a:t>Тропа подходит к балке Оползневой, склоны которой сформированы сланцевыми породами.  Справа перед мостиком  </a:t>
            </a:r>
            <a:r>
              <a:rPr lang="ru-RU" sz="1600" dirty="0" smtClean="0">
                <a:latin typeface="Segoe Print" pitchFamily="2" charset="0"/>
              </a:rPr>
              <a:t>«дракончик»</a:t>
            </a:r>
          </a:p>
          <a:p>
            <a:r>
              <a:rPr lang="ru-RU" sz="1600" dirty="0" smtClean="0">
                <a:latin typeface="Segoe Print" pitchFamily="2" charset="0"/>
              </a:rPr>
              <a:t>Это тис </a:t>
            </a:r>
            <a:r>
              <a:rPr lang="ru-RU" sz="1600" dirty="0">
                <a:latin typeface="Segoe Print" pitchFamily="2" charset="0"/>
              </a:rPr>
              <a:t>с обломанной вершиной. </a:t>
            </a:r>
            <a:endParaRPr lang="ru-RU" sz="1600" dirty="0" smtClean="0">
              <a:latin typeface="Segoe Print" pitchFamily="2" charset="0"/>
            </a:endParaRPr>
          </a:p>
          <a:p>
            <a:endParaRPr lang="ru-RU" sz="1600" dirty="0">
              <a:latin typeface="Segoe Print" pitchFamily="2" charset="0"/>
            </a:endParaRPr>
          </a:p>
          <a:p>
            <a:r>
              <a:rPr lang="ru-RU" sz="1600" dirty="0" smtClean="0">
                <a:latin typeface="Segoe Print" pitchFamily="2" charset="0"/>
              </a:rPr>
              <a:t>Боковые ветки заменили вершину  и тис, наклонившись,  мощно растёт! Яркий </a:t>
            </a:r>
            <a:r>
              <a:rPr lang="ru-RU" sz="1600" dirty="0">
                <a:latin typeface="Segoe Print" pitchFamily="2" charset="0"/>
              </a:rPr>
              <a:t>пример силы жизни!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8"/>
          <a:stretch>
            <a:fillRect/>
          </a:stretch>
        </p:blipFill>
        <p:spPr bwMode="auto">
          <a:xfrm>
            <a:off x="4499992" y="637725"/>
            <a:ext cx="4214812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3131840" y="1628800"/>
            <a:ext cx="2304256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олилиния 19"/>
          <p:cNvSpPr/>
          <p:nvPr/>
        </p:nvSpPr>
        <p:spPr>
          <a:xfrm>
            <a:off x="245354" y="2007216"/>
            <a:ext cx="6040787" cy="543556"/>
          </a:xfrm>
          <a:custGeom>
            <a:avLst/>
            <a:gdLst>
              <a:gd name="connsiteX0" fmla="*/ 537241 w 6040787"/>
              <a:gd name="connsiteY0" fmla="*/ 192287 h 543556"/>
              <a:gd name="connsiteX1" fmla="*/ 191251 w 6040787"/>
              <a:gd name="connsiteY1" fmla="*/ 192287 h 543556"/>
              <a:gd name="connsiteX2" fmla="*/ 26495 w 6040787"/>
              <a:gd name="connsiteY2" fmla="*/ 266427 h 543556"/>
              <a:gd name="connsiteX3" fmla="*/ 215965 w 6040787"/>
              <a:gd name="connsiteY3" fmla="*/ 530038 h 543556"/>
              <a:gd name="connsiteX4" fmla="*/ 1978862 w 6040787"/>
              <a:gd name="connsiteY4" fmla="*/ 505325 h 543556"/>
              <a:gd name="connsiteX5" fmla="*/ 2670841 w 6040787"/>
              <a:gd name="connsiteY5" fmla="*/ 505325 h 543556"/>
              <a:gd name="connsiteX6" fmla="*/ 3486387 w 6040787"/>
              <a:gd name="connsiteY6" fmla="*/ 497087 h 543556"/>
              <a:gd name="connsiteX7" fmla="*/ 4038322 w 6040787"/>
              <a:gd name="connsiteY7" fmla="*/ 497087 h 543556"/>
              <a:gd name="connsiteX8" fmla="*/ 4853868 w 6040787"/>
              <a:gd name="connsiteY8" fmla="*/ 480611 h 543556"/>
              <a:gd name="connsiteX9" fmla="*/ 5760030 w 6040787"/>
              <a:gd name="connsiteY9" fmla="*/ 373519 h 543556"/>
              <a:gd name="connsiteX10" fmla="*/ 5957738 w 6040787"/>
              <a:gd name="connsiteY10" fmla="*/ 27530 h 543556"/>
              <a:gd name="connsiteX11" fmla="*/ 6040116 w 6040787"/>
              <a:gd name="connsiteY11" fmla="*/ 19292 h 543556"/>
              <a:gd name="connsiteX12" fmla="*/ 5998927 w 6040787"/>
              <a:gd name="connsiteY12" fmla="*/ 2816 h 543556"/>
              <a:gd name="connsiteX13" fmla="*/ 5998927 w 6040787"/>
              <a:gd name="connsiteY13" fmla="*/ 2816 h 54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40787" h="543556">
                <a:moveTo>
                  <a:pt x="537241" y="192287"/>
                </a:moveTo>
                <a:cubicBezTo>
                  <a:pt x="406808" y="186108"/>
                  <a:pt x="276375" y="179930"/>
                  <a:pt x="191251" y="192287"/>
                </a:cubicBezTo>
                <a:cubicBezTo>
                  <a:pt x="106127" y="204644"/>
                  <a:pt x="22376" y="210135"/>
                  <a:pt x="26495" y="266427"/>
                </a:cubicBezTo>
                <a:cubicBezTo>
                  <a:pt x="30614" y="322719"/>
                  <a:pt x="-109429" y="490222"/>
                  <a:pt x="215965" y="530038"/>
                </a:cubicBezTo>
                <a:cubicBezTo>
                  <a:pt x="541359" y="569854"/>
                  <a:pt x="1569716" y="509444"/>
                  <a:pt x="1978862" y="505325"/>
                </a:cubicBezTo>
                <a:cubicBezTo>
                  <a:pt x="2388008" y="501206"/>
                  <a:pt x="2670841" y="505325"/>
                  <a:pt x="2670841" y="505325"/>
                </a:cubicBezTo>
                <a:lnTo>
                  <a:pt x="3486387" y="497087"/>
                </a:lnTo>
                <a:lnTo>
                  <a:pt x="4038322" y="497087"/>
                </a:lnTo>
                <a:cubicBezTo>
                  <a:pt x="4266235" y="494341"/>
                  <a:pt x="4566917" y="501206"/>
                  <a:pt x="4853868" y="480611"/>
                </a:cubicBezTo>
                <a:cubicBezTo>
                  <a:pt x="5140819" y="460016"/>
                  <a:pt x="5576052" y="449032"/>
                  <a:pt x="5760030" y="373519"/>
                </a:cubicBezTo>
                <a:cubicBezTo>
                  <a:pt x="5944008" y="298006"/>
                  <a:pt x="5911057" y="86568"/>
                  <a:pt x="5957738" y="27530"/>
                </a:cubicBezTo>
                <a:cubicBezTo>
                  <a:pt x="6004419" y="-31508"/>
                  <a:pt x="6033251" y="23411"/>
                  <a:pt x="6040116" y="19292"/>
                </a:cubicBezTo>
                <a:cubicBezTo>
                  <a:pt x="6046981" y="15173"/>
                  <a:pt x="5998927" y="2816"/>
                  <a:pt x="5998927" y="2816"/>
                </a:cubicBezTo>
                <a:lnTo>
                  <a:pt x="5998927" y="2816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5949739" y="2161725"/>
            <a:ext cx="782501" cy="2591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291444" y="2024496"/>
            <a:ext cx="13862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467544" y="5805264"/>
            <a:ext cx="8409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1600" dirty="0">
                <a:latin typeface="Segoe Print" pitchFamily="2" charset="0"/>
                <a:ea typeface="Times New Roman"/>
              </a:rPr>
              <a:t>Тис ягодный- удивительное дерево. </a:t>
            </a:r>
            <a:r>
              <a:rPr lang="ru-RU" sz="1600" dirty="0" smtClean="0">
                <a:latin typeface="Segoe Print" pitchFamily="2" charset="0"/>
                <a:ea typeface="Times New Roman"/>
              </a:rPr>
              <a:t>Существуют </a:t>
            </a:r>
            <a:r>
              <a:rPr lang="ru-RU" sz="1600" dirty="0">
                <a:latin typeface="Segoe Print" pitchFamily="2" charset="0"/>
                <a:ea typeface="Times New Roman"/>
              </a:rPr>
              <a:t>и другие  названия у этого дерева – «</a:t>
            </a:r>
            <a:r>
              <a:rPr lang="ru-RU" sz="1600" dirty="0" err="1">
                <a:latin typeface="Segoe Print" pitchFamily="2" charset="0"/>
                <a:ea typeface="Times New Roman"/>
              </a:rPr>
              <a:t>негнойдерево</a:t>
            </a:r>
            <a:r>
              <a:rPr lang="ru-RU" sz="1600" dirty="0">
                <a:latin typeface="Segoe Print" pitchFamily="2" charset="0"/>
                <a:ea typeface="Times New Roman"/>
              </a:rPr>
              <a:t>»,  «красное дерево». Так его называют из–за стойкой к гниению и красноватой по цвету древесины.</a:t>
            </a:r>
            <a:endParaRPr lang="ru-RU" sz="1600" dirty="0">
              <a:effectLst/>
              <a:latin typeface="Segoe Print" pitchFamily="2" charset="0"/>
              <a:ea typeface="Times New Roman"/>
            </a:endParaRPr>
          </a:p>
        </p:txBody>
      </p:sp>
      <p:pic>
        <p:nvPicPr>
          <p:cNvPr id="6146" name="Picture 2" descr="https://avatars.mds.yandex.net/get-zen_doc/1587994/pub_5dfbb64e5fd55f00ad225f2a_5dfbb97a027a1500b1ef053e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47" y="3789338"/>
            <a:ext cx="2613912" cy="1738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ttps://pbs.twimg.com/media/DSeOZJ1W0AARvdZ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8"/>
          <a:stretch/>
        </p:blipFill>
        <p:spPr bwMode="auto">
          <a:xfrm>
            <a:off x="439356" y="3088015"/>
            <a:ext cx="2360224" cy="2479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https://cdn.pixabay.com/photo/2013/08/14/11/16/yew-leaves-172459_1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25" y="3776021"/>
            <a:ext cx="2665751" cy="1999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45435109"/>
      </p:ext>
    </p:extLst>
  </p:cSld>
  <p:clrMapOvr>
    <a:masterClrMapping/>
  </p:clrMapOvr>
  <p:transition spd="slow" advTm="3929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Segoe Print" pitchFamily="2" charset="0"/>
              </a:rPr>
              <a:t>Остановка № 3. Фото-остановка «Танцующий граб»</a:t>
            </a:r>
            <a:endParaRPr lang="ru-RU" sz="2000" dirty="0">
              <a:latin typeface="Segoe Print" pitchFamily="2" charset="0"/>
            </a:endParaRPr>
          </a:p>
        </p:txBody>
      </p:sp>
      <p:pic>
        <p:nvPicPr>
          <p:cNvPr id="4" name="Picture 2" descr="Тисо-самшитовая рощ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1367"/>
            <a:ext cx="7983247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59848"/>
            <a:ext cx="2733075" cy="3646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9952" y="4621807"/>
            <a:ext cx="28283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Print" pitchFamily="2" charset="0"/>
              </a:rPr>
              <a:t>На север – к 1000летнему тису.</a:t>
            </a:r>
            <a:endParaRPr kumimoji="0" lang="en-US" altLang="ru-RU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Segoe Print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Segoe Print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Print" pitchFamily="2" charset="0"/>
              </a:rPr>
              <a:t> А перед нами – танцующий граб!            </a:t>
            </a:r>
            <a:r>
              <a:rPr kumimoji="0" lang="en-US" alt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Print" pitchFamily="2" charset="0"/>
              </a:rPr>
              <a:t>   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Print" pitchFamily="2" charset="0"/>
              </a:rPr>
              <a:t>Второй пример силы жизни!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Segoe Print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200" y="6237312"/>
            <a:ext cx="1760610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Танцующий граб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072516" cy="3197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Цикламен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13176"/>
            <a:ext cx="2287273" cy="17154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865425"/>
      </p:ext>
    </p:extLst>
  </p:cSld>
  <p:clrMapOvr>
    <a:masterClrMapping/>
  </p:clrMapOvr>
  <p:transition spd="slow" advTm="1532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52936"/>
            <a:ext cx="3507858" cy="3742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18446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Print" pitchFamily="2" charset="0"/>
              </a:rPr>
              <a:t>Остановка 4</a:t>
            </a:r>
            <a:r>
              <a:rPr lang="ru-RU" sz="2400" b="1" dirty="0" smtClean="0">
                <a:latin typeface="Segoe Print" pitchFamily="2" charset="0"/>
              </a:rPr>
              <a:t>.</a:t>
            </a:r>
          </a:p>
          <a:p>
            <a:r>
              <a:rPr lang="ru-RU" sz="2400" b="1" dirty="0" smtClean="0">
                <a:latin typeface="Segoe Print" pitchFamily="2" charset="0"/>
              </a:rPr>
              <a:t> Лабиринтовая </a:t>
            </a:r>
            <a:r>
              <a:rPr lang="ru-RU" sz="2400" b="1" dirty="0">
                <a:latin typeface="Segoe Print" pitchFamily="2" charset="0"/>
              </a:rPr>
              <a:t>балка</a:t>
            </a:r>
          </a:p>
          <a:p>
            <a:endParaRPr lang="en-US" sz="1600" dirty="0" smtClean="0">
              <a:latin typeface="Segoe Print" pitchFamily="2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t="2080" r="15218" b="2080"/>
          <a:stretch/>
        </p:blipFill>
        <p:spPr bwMode="auto">
          <a:xfrm>
            <a:off x="2560315" y="2779486"/>
            <a:ext cx="2108974" cy="3435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284" y="1025160"/>
            <a:ext cx="44644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Print" pitchFamily="2" charset="0"/>
              </a:rPr>
              <a:t>Т</a:t>
            </a:r>
            <a:r>
              <a:rPr lang="ru-RU" sz="1600" dirty="0" smtClean="0">
                <a:latin typeface="Segoe Print" pitchFamily="2" charset="0"/>
              </a:rPr>
              <a:t>ропа </a:t>
            </a:r>
            <a:r>
              <a:rPr lang="ru-RU" sz="1600" dirty="0">
                <a:latin typeface="Segoe Print" pitchFamily="2" charset="0"/>
              </a:rPr>
              <a:t>делает крутой поворот и выводит к скалистой Лабиринтовой балке. Она вся в крутых поворотах. Вода прорезала толщу осадочных пород  по тектоническим трещинам.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9486"/>
            <a:ext cx="2236787" cy="3435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58982" y="240329"/>
            <a:ext cx="40679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Print" pitchFamily="2" charset="0"/>
              </a:rPr>
              <a:t>Остановка № 5. Лабиринт.</a:t>
            </a:r>
            <a:endParaRPr lang="ru-RU" sz="2400" dirty="0">
              <a:latin typeface="Segoe Print" pitchFamily="2" charset="0"/>
            </a:endParaRPr>
          </a:p>
          <a:p>
            <a:r>
              <a:rPr lang="ru-RU" sz="1600" dirty="0">
                <a:latin typeface="Segoe Print" pitchFamily="2" charset="0"/>
              </a:rPr>
              <a:t>Лабиринт в </a:t>
            </a:r>
            <a:r>
              <a:rPr lang="ru-RU" sz="1600" dirty="0" err="1">
                <a:latin typeface="Segoe Print" pitchFamily="2" charset="0"/>
              </a:rPr>
              <a:t>Тисо</a:t>
            </a:r>
            <a:r>
              <a:rPr lang="ru-RU" sz="1600" dirty="0">
                <a:latin typeface="Segoe Print" pitchFamily="2" charset="0"/>
              </a:rPr>
              <a:t>-самшитовой роще - это тектонический разлом возрастом приблизительно 20 миллионов лет. Пласт известняка перемещался по направлению к реке Хоста, в результате чего образовался красивый скальный оползень. 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149407"/>
            <a:ext cx="2805921" cy="17085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043909"/>
      </p:ext>
    </p:extLst>
  </p:cSld>
  <p:clrMapOvr>
    <a:masterClrMapping/>
  </p:clrMapOvr>
  <p:transition spd="slow" advTm="2403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1069</Words>
  <Application>Microsoft Office PowerPoint</Application>
  <PresentationFormat>Экран (4:3)</PresentationFormat>
  <Paragraphs>151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Литейная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79</cp:revision>
  <dcterms:created xsi:type="dcterms:W3CDTF">2022-01-31T12:06:36Z</dcterms:created>
  <dcterms:modified xsi:type="dcterms:W3CDTF">2024-02-06T09:36:29Z</dcterms:modified>
</cp:coreProperties>
</file>