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0" r:id="rId4"/>
    <p:sldId id="278" r:id="rId5"/>
    <p:sldId id="269" r:id="rId6"/>
    <p:sldId id="264" r:id="rId7"/>
    <p:sldId id="257" r:id="rId8"/>
    <p:sldId id="265" r:id="rId9"/>
    <p:sldId id="266" r:id="rId10"/>
    <p:sldId id="261" r:id="rId11"/>
    <p:sldId id="259" r:id="rId12"/>
    <p:sldId id="277" r:id="rId13"/>
    <p:sldId id="260" r:id="rId14"/>
    <p:sldId id="262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9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8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50000">
              <a:schemeClr val="accent2">
                <a:lumMod val="40000"/>
                <a:lumOff val="60000"/>
              </a:schemeClr>
            </a:gs>
            <a:gs pos="96667">
              <a:schemeClr val="accent6">
                <a:lumMod val="75000"/>
              </a:schemeClr>
            </a:gs>
            <a:gs pos="79000">
              <a:schemeClr val="accent6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54268-5E54-4DB2-BF60-94F6F716FA99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73B7A-BBA7-4A1A-A016-345A468F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4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620688"/>
            <a:ext cx="6912768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ВСЕРОССИЙСКИЙ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КОНКУРС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«ТУРИСТИЧЕСКИЙ КОД МОЕГО ГОРОДА, ПОСЕЛКА, РАЙОНА- ПРО-ТУРИЗМ»»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Номинация: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«Экскурсионный туризм»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739196"/>
            <a:ext cx="813690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Times New Roman"/>
                <a:ea typeface="Times New Roman"/>
                <a:cs typeface="Times New Roman"/>
              </a:rPr>
              <a:t>«Забытая история. </a:t>
            </a:r>
            <a:r>
              <a:rPr lang="ru-RU" sz="3200" b="1" dirty="0" err="1">
                <a:latin typeface="Times New Roman"/>
                <a:ea typeface="Times New Roman"/>
                <a:cs typeface="Times New Roman"/>
              </a:rPr>
              <a:t>Ахштырский</a:t>
            </a:r>
            <a:r>
              <a:rPr lang="ru-RU" sz="3200" b="1" dirty="0">
                <a:latin typeface="Times New Roman"/>
                <a:ea typeface="Times New Roman"/>
                <a:cs typeface="Times New Roman"/>
              </a:rPr>
              <a:t> храм</a:t>
            </a:r>
            <a:r>
              <a:rPr lang="ru-RU" sz="3200" b="1" dirty="0" smtClean="0"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1100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000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1" r="8232"/>
          <a:stretch/>
        </p:blipFill>
        <p:spPr bwMode="auto">
          <a:xfrm>
            <a:off x="5427944" y="4982918"/>
            <a:ext cx="331161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82370" y="6165304"/>
            <a:ext cx="176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г.Сочи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2024год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dygejskaya_-_svadebnaya_melodiy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860504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5" y="5017039"/>
            <a:ext cx="41952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Проект маршрута подготовил: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Хамалов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Александр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Андреевич, 10 класс, 16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Обучающийся объединения «Младшие инструкторы туризма», МБУ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ЦДиЮТиЭ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г.Сочи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2" grpId="0"/>
      <p:bldP spid="5" grpId="0"/>
      <p:bldP spid="9" grpId="0"/>
    </p:bldLst>
  </p:timing>
  <p:extLst mod="1">
    <p:ext uri="{E180D4A7-C9FB-4DFB-919C-405C955672EB}">
      <p14:showEvtLst xmlns:p14="http://schemas.microsoft.com/office/powerpoint/2010/main">
        <p14:playEvt time="2004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6276" y="332656"/>
            <a:ext cx="3834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Боцман нас остался ждать у входа в храм. А мы с вами попробуем погрузится в историю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появления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храма, которая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полна тайн и загадок,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ведь полноценных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археологических раскопок здесь не проводилось. </a:t>
            </a:r>
          </a:p>
        </p:txBody>
      </p:sp>
      <p:pic>
        <p:nvPicPr>
          <p:cNvPr id="4" name="Picture 2" descr="https://gazetasochi.ru/sites/default/files/4455_255340475794881_803329934358630208_gmf6z2q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10182" cy="30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6114443"/>
            <a:ext cx="3036665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11-13.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Ахштырский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храм</a:t>
            </a:r>
            <a:endParaRPr lang="ru-RU" sz="1400" dirty="0"/>
          </a:p>
        </p:txBody>
      </p:sp>
      <p:pic>
        <p:nvPicPr>
          <p:cNvPr id="7" name="Adygejskaya_-_svadebnaya_melodiy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6664" y="5845485"/>
            <a:ext cx="609600" cy="609600"/>
          </a:xfrm>
          <a:prstGeom prst="rect">
            <a:avLst/>
          </a:prstGeom>
        </p:spPr>
      </p:pic>
      <p:pic>
        <p:nvPicPr>
          <p:cNvPr id="6" name="Picture 2" descr="https://gazetasochi.ru/sites/default/files/72562_292299228813606_29727332195644251_zyca4k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0"/>
          <a:stretch/>
        </p:blipFill>
        <p:spPr bwMode="auto">
          <a:xfrm>
            <a:off x="218043" y="3289999"/>
            <a:ext cx="4343659" cy="26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6218" y="2184870"/>
            <a:ext cx="42522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сведениям археологов, этот средневековый храм построили византийцы в период с X по XIII век на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Псеашхинском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ответвлении Шелкового пути, проходившем в долине реки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Мзымта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3814160"/>
            <a:ext cx="4104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падения Византии и развития пиратства местные племена использовали храм как крепость. Однако в 17-м веке побережье захватили турки, открывшие в Адлере факторию для торговли рабами, и храм был основательно разрушен.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9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azetasochi.ru/sites/default/files/826_2011325699141371_2688666273373487107_2rhbjw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5943"/>
            <a:ext cx="7668852" cy="472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1663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Впрочем, существует мнение, что основанием храма являются более древние руины. После падения Константинополя местные </a:t>
            </a:r>
            <a:r>
              <a:rPr lang="ru-RU" sz="1600" dirty="0" err="1">
                <a:latin typeface="Times New Roman" pitchFamily="18" charset="0"/>
                <a:ea typeface="Calibri"/>
                <a:cs typeface="Times New Roman" pitchFamily="18" charset="0"/>
              </a:rPr>
              <a:t>джигеты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 превратили храм в крепость, сильно пострадавшую от турок в 17-м веке.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661248"/>
            <a:ext cx="7884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Известно, что к моменту завоевания Черноморского побережья русскими войсками, стены храма были почти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разрушены.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3970" y="30363"/>
            <a:ext cx="30963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 1864 года на месте поселка находились аулы абазинского народа из общества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садзов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их выселения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Турцию,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сюда заселились отставные солдаты, матросы, казаки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Шапсугского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пешего батальона и переселенцы из кубанских равнин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которые и обнаружили остатки храма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1865 году при закладке поселка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Ахштырь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sun9-2.userapi.com/impf/c623423/v623423655/4eaa1/BPxGx4szYME.jpg?size=1280x954&amp;quality=96&amp;sign=75fd1cbcc184a73eef62d45a04849988&amp;c_uniq_tag=m9xMiLTwigzPflcq4t30-KmNqhwTIFaTrgfTPiPl6nk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1" b="729"/>
          <a:stretch/>
        </p:blipFill>
        <p:spPr bwMode="auto">
          <a:xfrm>
            <a:off x="107504" y="83821"/>
            <a:ext cx="5449740" cy="30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24128" y="4005064"/>
            <a:ext cx="29336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Развалины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храма начали восстанавливать с помощью пристроек из песчаника, плиты которого скрепляли известковым раствором.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812" y="2794745"/>
            <a:ext cx="3882473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Казаки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Шапсугского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пешего батальона</a:t>
            </a:r>
            <a:endParaRPr lang="ru-RU" sz="1400" dirty="0"/>
          </a:p>
        </p:txBody>
      </p:sp>
      <p:pic>
        <p:nvPicPr>
          <p:cNvPr id="16388" name="Picture 4" descr="Ахштырский хра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/>
          <a:stretch/>
        </p:blipFill>
        <p:spPr bwMode="auto">
          <a:xfrm>
            <a:off x="107504" y="3212976"/>
            <a:ext cx="5449740" cy="323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3215" y="6142101"/>
            <a:ext cx="3078279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Кладка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Ахштырского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храма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3690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gazetasochi.ru/sites/default/files/681_1317377745127797_339098001672194037_thw56wm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 bwMode="auto">
          <a:xfrm>
            <a:off x="549747" y="1340382"/>
            <a:ext cx="8044506" cy="53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1913 году возрожденный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Ахштырский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храм был освящен в честь Святителя Николая Чудотворца. Однако в ранний советский период отношение к религии резко изменилось, и в 1937 году храм взорвали...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351786"/>
            <a:ext cx="3036665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16-17.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Ахштырский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храм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176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azetasochi.ru/sites/default/files/2918_247197079941790_896855378317416120_fw7gg7k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6"/>
          <a:stretch/>
        </p:blipFill>
        <p:spPr bwMode="auto">
          <a:xfrm>
            <a:off x="507412" y="980728"/>
            <a:ext cx="4066362" cy="32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356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 взрыва храма в 1937 году, его территория использовалась под склады и выпас скота. И лишь в 70-х годах развалины получили охранный статус памятника археологии.  </a:t>
            </a:r>
          </a:p>
        </p:txBody>
      </p:sp>
      <p:pic>
        <p:nvPicPr>
          <p:cNvPr id="4" name="Picture 2" descr="https://gazetasochi.ru/sites/default/files/6872_258616575450754_556897171666417343_jurg78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00" y="980728"/>
            <a:ext cx="4704667" cy="32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8651" y="4277519"/>
            <a:ext cx="83205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Обычно древние руины, которым не повезло оказаться внутри жилых поселков, местные жители растаскивают для хозяйственных нужд, но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Ахштырский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храм хорошо сохранился благодаря энтузиастам историкам и церковно-приходскому училищу, взявшему на себя его охрану.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257" y="5661248"/>
            <a:ext cx="825175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Segoe Script" pitchFamily="66" charset="0"/>
                <a:ea typeface="Calibri"/>
                <a:cs typeface="Times New Roman"/>
              </a:rPr>
              <a:t>Остается поблагодарить жителей села </a:t>
            </a:r>
            <a:r>
              <a:rPr lang="ru-RU" sz="1600" dirty="0" err="1">
                <a:latin typeface="Segoe Script" pitchFamily="66" charset="0"/>
                <a:ea typeface="Calibri"/>
                <a:cs typeface="Times New Roman"/>
              </a:rPr>
              <a:t>Ахштырь</a:t>
            </a:r>
            <a:r>
              <a:rPr lang="ru-RU" sz="1600" dirty="0">
                <a:latin typeface="Segoe Script" pitchFamily="66" charset="0"/>
                <a:ea typeface="Calibri"/>
                <a:cs typeface="Times New Roman"/>
              </a:rPr>
              <a:t> за бережное отношение к истории Сочи и немного погрустить о том, что старый храм не входит в список знаковых городских экскурсий.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7403" y="3955764"/>
            <a:ext cx="803490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679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811" y="719242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Используемая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Голубев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П. М. Сочи — Красная Поляна.- Краснодар,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1974</a:t>
            </a:r>
          </a:p>
          <a:p>
            <a:pPr marL="342900" lvl="0" indent="-342900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Ю.Н.Воронов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Древности Сочи и его окрестностей-Краснодар,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1979</a:t>
            </a:r>
          </a:p>
          <a:p>
            <a:pPr marL="342900" lvl="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Виноградов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А.Ю. Курс лекций  «Византийская архитектура»-М,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Rosebud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Постмодерн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текнолоджи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</a:t>
            </a:r>
          </a:p>
          <a:p>
            <a:pPr marL="342900" lvl="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Марков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Н.И. доклад представителя ФГБУ СНП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следам древней христианской колонизации», 2014г.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4293096"/>
            <a:ext cx="6596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Segoe Script" pitchFamily="66" charset="0"/>
              </a:rPr>
              <a:t>Спасибо за внимание!</a:t>
            </a:r>
            <a:endParaRPr lang="ru-RU" sz="4000" dirty="0"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s://ustlabinfo.ru/upload/iblock/4ec/4ec53a8ad75f3b5158cc677977ec257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0804" y="8125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latin typeface="Segoe Print" pitchFamily="2" charset="0"/>
                <a:cs typeface="Times New Roman" pitchFamily="18" charset="0"/>
              </a:rPr>
              <a:t>Итак, вперед, к </a:t>
            </a:r>
            <a:r>
              <a:rPr lang="ru-RU" b="1" dirty="0" smtClean="0">
                <a:latin typeface="Segoe Print" pitchFamily="2" charset="0"/>
                <a:cs typeface="Times New Roman" pitchFamily="18" charset="0"/>
              </a:rPr>
              <a:t>открытиям </a:t>
            </a:r>
            <a:r>
              <a:rPr lang="ru-RU" b="1" dirty="0">
                <a:latin typeface="Segoe Print" pitchFamily="2" charset="0"/>
                <a:cs typeface="Times New Roman" pitchFamily="18" charset="0"/>
              </a:rPr>
              <a:t>забытых уголков города Сочи!</a:t>
            </a:r>
          </a:p>
        </p:txBody>
      </p:sp>
      <p:pic>
        <p:nvPicPr>
          <p:cNvPr id="8200" name="Picture 8" descr="https://img-fotki.yandex.ru/get/5624/181450557.58/0_a2f59_b54ee8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32885"/>
            <a:ext cx="2434851" cy="24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dopobr.petersburgedu.ru/media/2022/03/24/fd6454b4-0f97-4af1-830e-93eba70ac41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5" b="98877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3496426" cy="24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896" y="5013176"/>
            <a:ext cx="482453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Здравствуйте, меня зовут </a:t>
            </a:r>
            <a:r>
              <a:rPr lang="ru-RU" dirty="0" smtClean="0"/>
              <a:t>Александр, </a:t>
            </a:r>
            <a:r>
              <a:rPr lang="ru-RU" dirty="0" smtClean="0"/>
              <a:t>и я Ваш экскурсовод! А это мой помощник Боцман.</a:t>
            </a:r>
          </a:p>
          <a:p>
            <a:r>
              <a:rPr lang="ru-RU" dirty="0" smtClean="0"/>
              <a:t>Он же наша охрана и путеводитель, если мы заблудимся. Шучу! Мы, конечно, не заблудимся, но с Боцманом намного веселее!</a:t>
            </a:r>
          </a:p>
        </p:txBody>
      </p:sp>
    </p:spTree>
    <p:extLst>
      <p:ext uri="{BB962C8B-B14F-4D97-AF65-F5344CB8AC3E}">
        <p14:creationId xmlns:p14="http://schemas.microsoft.com/office/powerpoint/2010/main" val="17942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91202" cy="53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s://img-fotki.yandex.ru/get/6427/181450557.59/0_a2f5b_21d94c62_orig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7283" flipH="1">
            <a:off x="734627" y="1332954"/>
            <a:ext cx="2589326" cy="238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2110" y="170056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отправляемся на нашу экскурсию от 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Форелевого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хозяйства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 Нам предстоит пройти мимо ресторана «Каньон», дойти до моста через реку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Мзымта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там будем двигаться по тропе до дороги на село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Ахштырь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далее по дороге 15 минут ходьбы до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Ахштырского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храма, куда мы собственно и держим путь!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291485"/>
              </p:ext>
            </p:extLst>
          </p:nvPr>
        </p:nvGraphicFramePr>
        <p:xfrm>
          <a:off x="7020272" y="1074626"/>
          <a:ext cx="1890395" cy="252374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4056"/>
                <a:gridCol w="138633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п/н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Остановки на маршруте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Форелевое хозяйство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Мост через реку </a:t>
                      </a:r>
                      <a:r>
                        <a:rPr lang="ru-RU" sz="12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Мзымта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Смотровая площадка </a:t>
                      </a:r>
                      <a:r>
                        <a:rPr lang="ru-RU" sz="12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Ахштырского</a:t>
                      </a:r>
                      <a:r>
                        <a:rPr lang="ru-RU" sz="12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ущелья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Карьер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Ахштырский</a:t>
                      </a:r>
                      <a:r>
                        <a:rPr lang="ru-RU" sz="12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храм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3.5 973dd5be7e91ad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703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14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ibb.co/R70L55d/trout-farm-ad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82165"/>
            <a:ext cx="2448262" cy="16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tripguides.info/wp-content/uploads/2021/12/forelevoe-hozyajstvo-sochi-adler_1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3" b="20099"/>
          <a:stretch/>
        </p:blipFill>
        <p:spPr bwMode="auto">
          <a:xfrm>
            <a:off x="363460" y="1707227"/>
            <a:ext cx="8312996" cy="313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575" y="155919"/>
            <a:ext cx="88809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1.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 начинаем экскурсию от «Племенного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форелеводческого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завода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«Адлер» —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крупнейших предприятий в России.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Это единственное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России хозяйство,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которому принадлежит две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собственные породы радужной форели – Адлер и  Адлерская янтарная.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только представьте: 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1998 года здесь выращивают  черноморского лосося «Кумжа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мы продолжаем двигаться дальше по улице, обходя слева форелевое хозяйство.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http://zhmuram64.ucoz.net/Sochi/forelevoe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2" b="10668"/>
          <a:stretch/>
        </p:blipFill>
        <p:spPr bwMode="auto">
          <a:xfrm>
            <a:off x="2843807" y="5103944"/>
            <a:ext cx="3119609" cy="1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www.puteshestvuy.com/wp-content/uploads/2022/07/kuda-shodit-v-sochi-2022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1"/>
          <a:stretch/>
        </p:blipFill>
        <p:spPr bwMode="auto">
          <a:xfrm>
            <a:off x="6178865" y="5158018"/>
            <a:ext cx="2614301" cy="1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721" y="4758873"/>
            <a:ext cx="860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обратном пути можете остановиться здесь и заказать индивидуальную экскурсию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360" y="4492150"/>
            <a:ext cx="3104889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1-4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Сочи.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Форелевое хозяйство.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c.pics.livejournal.com/korolevvlad/84093778/122865/122865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1"/>
          <a:stretch/>
        </p:blipFill>
        <p:spPr bwMode="auto">
          <a:xfrm>
            <a:off x="201815" y="1811867"/>
            <a:ext cx="8542673" cy="488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503" y="69012"/>
            <a:ext cx="872506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</a:rPr>
              <a:t>Остановка 2.  </a:t>
            </a:r>
            <a:r>
              <a:rPr lang="ru-RU" sz="1600" dirty="0" smtClean="0">
                <a:latin typeface="Times New Roman"/>
                <a:ea typeface="Times New Roman"/>
              </a:rPr>
              <a:t>Итак мы дошли до моста через реку </a:t>
            </a:r>
            <a:r>
              <a:rPr lang="ru-RU" sz="1600" dirty="0" err="1" smtClean="0">
                <a:latin typeface="Times New Roman"/>
                <a:ea typeface="Times New Roman"/>
              </a:rPr>
              <a:t>Мзымта</a:t>
            </a:r>
            <a:r>
              <a:rPr lang="ru-RU" sz="1600" dirty="0" smtClean="0">
                <a:latin typeface="Times New Roman"/>
                <a:ea typeface="Times New Roman"/>
              </a:rPr>
              <a:t>, и прежде чем преодолеть его, я бы хотел сказать несколько слов о самой реке!</a:t>
            </a:r>
          </a:p>
          <a:p>
            <a:pPr algn="just" fontAlgn="base">
              <a:spcAft>
                <a:spcPts val="0"/>
              </a:spcAft>
            </a:pPr>
            <a:r>
              <a:rPr lang="ru-RU" sz="1600" dirty="0" err="1" smtClean="0">
                <a:effectLst/>
                <a:latin typeface="Times New Roman"/>
                <a:ea typeface="Times New Roman"/>
              </a:rPr>
              <a:t>Мзымта</a:t>
            </a:r>
            <a:r>
              <a:rPr lang="ru-RU" sz="1600" dirty="0" smtClean="0">
                <a:latin typeface="Times New Roman"/>
                <a:ea typeface="Times New Roman"/>
              </a:rPr>
              <a:t>- самая полноводная и длинная река в нашем городе: 89 км! Название её переводится как «бешеная» или «рожденная в снегах». И действительно она рождается в снегах высоко в горах на озере Верхний </a:t>
            </a:r>
            <a:r>
              <a:rPr lang="ru-RU" sz="1600" dirty="0" err="1">
                <a:latin typeface="Times New Roman"/>
                <a:ea typeface="Times New Roman"/>
              </a:rPr>
              <a:t>К</a:t>
            </a:r>
            <a:r>
              <a:rPr lang="ru-RU" sz="1600" dirty="0" err="1" smtClean="0">
                <a:latin typeface="Times New Roman"/>
                <a:ea typeface="Times New Roman"/>
              </a:rPr>
              <a:t>ардывач</a:t>
            </a:r>
            <a:r>
              <a:rPr lang="ru-RU" sz="1600" dirty="0" smtClean="0">
                <a:latin typeface="Times New Roman"/>
                <a:ea typeface="Times New Roman"/>
              </a:rPr>
              <a:t>.</a:t>
            </a:r>
          </a:p>
          <a:p>
            <a:pPr algn="just" fontAlgn="base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Times New Roman"/>
              </a:rPr>
              <a:t>А теперь вперед, за нашим Боцманом!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http://img-fotki.yandex.ru/get/6440/181450557.59/0_a2f5d_42dc403b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794">
            <a:off x="5628011" y="4574153"/>
            <a:ext cx="1994077" cy="21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55" y="6395074"/>
            <a:ext cx="454310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Сочи.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Казачий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брод.  Мост через реку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Мзымта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352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Далее поворачиваем на тропу и идем в горку.  Идти по лесной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тропе интереснее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точки зрения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открывающихся пейзажей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Тропа идёт по краю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Ахштырского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ущелья. Снизу доносится шум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реки.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vsegda-pomnim.com/uploads/posts/2022-03/1647880127_4-vsegda-pomnim-com-p-akhshtirskoe-ushchele-fot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8410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ochi-fornia.ru/wp-content/uploads/2019/05/Kam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9"/>
          <a:stretch/>
        </p:blipFill>
        <p:spPr bwMode="auto">
          <a:xfrm>
            <a:off x="5436096" y="4497821"/>
            <a:ext cx="3430684" cy="2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1367481" y="1770894"/>
            <a:ext cx="6367849" cy="1772473"/>
          </a:xfrm>
          <a:custGeom>
            <a:avLst/>
            <a:gdLst>
              <a:gd name="connsiteX0" fmla="*/ 6367849 w 6367849"/>
              <a:gd name="connsiteY0" fmla="*/ 1772473 h 1772473"/>
              <a:gd name="connsiteX1" fmla="*/ 5717060 w 6367849"/>
              <a:gd name="connsiteY1" fmla="*/ 1566527 h 1772473"/>
              <a:gd name="connsiteX2" fmla="*/ 5115697 w 6367849"/>
              <a:gd name="connsiteY2" fmla="*/ 1352343 h 1772473"/>
              <a:gd name="connsiteX3" fmla="*/ 4333103 w 6367849"/>
              <a:gd name="connsiteY3" fmla="*/ 1088732 h 1772473"/>
              <a:gd name="connsiteX4" fmla="*/ 3715265 w 6367849"/>
              <a:gd name="connsiteY4" fmla="*/ 948689 h 1772473"/>
              <a:gd name="connsiteX5" fmla="*/ 3393989 w 6367849"/>
              <a:gd name="connsiteY5" fmla="*/ 989878 h 1772473"/>
              <a:gd name="connsiteX6" fmla="*/ 2883243 w 6367849"/>
              <a:gd name="connsiteY6" fmla="*/ 759219 h 1772473"/>
              <a:gd name="connsiteX7" fmla="*/ 1927654 w 6367849"/>
              <a:gd name="connsiteY7" fmla="*/ 520321 h 1772473"/>
              <a:gd name="connsiteX8" fmla="*/ 1499287 w 6367849"/>
              <a:gd name="connsiteY8" fmla="*/ 363802 h 1772473"/>
              <a:gd name="connsiteX9" fmla="*/ 1128584 w 6367849"/>
              <a:gd name="connsiteY9" fmla="*/ 231997 h 1772473"/>
              <a:gd name="connsiteX10" fmla="*/ 939114 w 6367849"/>
              <a:gd name="connsiteY10" fmla="*/ 182570 h 1772473"/>
              <a:gd name="connsiteX11" fmla="*/ 807308 w 6367849"/>
              <a:gd name="connsiteY11" fmla="*/ 240235 h 1772473"/>
              <a:gd name="connsiteX12" fmla="*/ 477795 w 6367849"/>
              <a:gd name="connsiteY12" fmla="*/ 75478 h 1772473"/>
              <a:gd name="connsiteX13" fmla="*/ 181233 w 6367849"/>
              <a:gd name="connsiteY13" fmla="*/ 1338 h 1772473"/>
              <a:gd name="connsiteX14" fmla="*/ 0 w 6367849"/>
              <a:gd name="connsiteY14" fmla="*/ 133143 h 1772473"/>
              <a:gd name="connsiteX15" fmla="*/ 0 w 6367849"/>
              <a:gd name="connsiteY15" fmla="*/ 133143 h 177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67849" h="1772473">
                <a:moveTo>
                  <a:pt x="6367849" y="1772473"/>
                </a:moveTo>
                <a:lnTo>
                  <a:pt x="5717060" y="1566527"/>
                </a:lnTo>
                <a:cubicBezTo>
                  <a:pt x="5508368" y="1496505"/>
                  <a:pt x="5115697" y="1352343"/>
                  <a:pt x="5115697" y="1352343"/>
                </a:cubicBezTo>
                <a:cubicBezTo>
                  <a:pt x="4885037" y="1272710"/>
                  <a:pt x="4566508" y="1156008"/>
                  <a:pt x="4333103" y="1088732"/>
                </a:cubicBezTo>
                <a:cubicBezTo>
                  <a:pt x="4099698" y="1021456"/>
                  <a:pt x="3871784" y="965165"/>
                  <a:pt x="3715265" y="948689"/>
                </a:cubicBezTo>
                <a:cubicBezTo>
                  <a:pt x="3558746" y="932213"/>
                  <a:pt x="3532659" y="1021456"/>
                  <a:pt x="3393989" y="989878"/>
                </a:cubicBezTo>
                <a:cubicBezTo>
                  <a:pt x="3255319" y="958300"/>
                  <a:pt x="3127632" y="837478"/>
                  <a:pt x="2883243" y="759219"/>
                </a:cubicBezTo>
                <a:cubicBezTo>
                  <a:pt x="2638854" y="680959"/>
                  <a:pt x="2158313" y="586224"/>
                  <a:pt x="1927654" y="520321"/>
                </a:cubicBezTo>
                <a:cubicBezTo>
                  <a:pt x="1696995" y="454418"/>
                  <a:pt x="1499287" y="363802"/>
                  <a:pt x="1499287" y="363802"/>
                </a:cubicBezTo>
                <a:cubicBezTo>
                  <a:pt x="1366109" y="315748"/>
                  <a:pt x="1221946" y="262202"/>
                  <a:pt x="1128584" y="231997"/>
                </a:cubicBezTo>
                <a:cubicBezTo>
                  <a:pt x="1035222" y="201792"/>
                  <a:pt x="992660" y="181197"/>
                  <a:pt x="939114" y="182570"/>
                </a:cubicBezTo>
                <a:cubicBezTo>
                  <a:pt x="885568" y="183943"/>
                  <a:pt x="884194" y="258084"/>
                  <a:pt x="807308" y="240235"/>
                </a:cubicBezTo>
                <a:cubicBezTo>
                  <a:pt x="730421" y="222386"/>
                  <a:pt x="582141" y="115294"/>
                  <a:pt x="477795" y="75478"/>
                </a:cubicBezTo>
                <a:cubicBezTo>
                  <a:pt x="373449" y="35662"/>
                  <a:pt x="260865" y="-8273"/>
                  <a:pt x="181233" y="1338"/>
                </a:cubicBezTo>
                <a:cubicBezTo>
                  <a:pt x="101601" y="10949"/>
                  <a:pt x="0" y="133143"/>
                  <a:pt x="0" y="133143"/>
                </a:cubicBezTo>
                <a:lnTo>
                  <a:pt x="0" y="13314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115616" y="1224564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11560" y="1091645"/>
            <a:ext cx="3600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11560" y="6451730"/>
            <a:ext cx="4632935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Сочи. Корабельные скалы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Ахштырского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ущелья.</a:t>
            </a:r>
            <a:endParaRPr lang="ru-RU" sz="1400" dirty="0"/>
          </a:p>
        </p:txBody>
      </p:sp>
      <p:pic>
        <p:nvPicPr>
          <p:cNvPr id="13" name="Picture 6" descr="https://img-fotki.yandex.ru/get/6427/181450557.59/0_a2f5b_21d94c62_orig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3527">
            <a:off x="5829677" y="2077585"/>
            <a:ext cx="1752493" cy="135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ochi-fornia.ru/wp-content/uploads/2019/05/Skypark_v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b="10156"/>
          <a:stretch/>
        </p:blipFill>
        <p:spPr bwMode="auto">
          <a:xfrm>
            <a:off x="698615" y="1732138"/>
            <a:ext cx="7923282" cy="50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2966" y="188640"/>
            <a:ext cx="8045497" cy="154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3.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вот и смотровая.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Отсюда виден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Скайпарк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 же хочу обратить Ваше внимание на </a:t>
            </a:r>
            <a:r>
              <a:rPr lang="ru-RU" sz="1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Ахштырский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каньон — это часть горного хребта </a:t>
            </a:r>
            <a:r>
              <a:rPr lang="ru-RU" sz="1600" dirty="0" err="1">
                <a:latin typeface="Times New Roman" pitchFamily="18" charset="0"/>
                <a:ea typeface="Calibri"/>
                <a:cs typeface="Times New Roman" pitchFamily="18" charset="0"/>
              </a:rPr>
              <a:t>Ахцу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Высота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известняковых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стен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доходит до 200 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м, а 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в длину извилистое ущелье простирается на 2,5 км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Фотографируемся и продолжаем наш путь, а то Боцман что-то заскучал!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277" y="6449383"/>
            <a:ext cx="2726196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17. Сочи. Вид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Скайпарк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/>
          </a:p>
        </p:txBody>
      </p:sp>
      <p:pic>
        <p:nvPicPr>
          <p:cNvPr id="5" name="Picture 8" descr="https://img-fotki.yandex.ru/get/5624/181450557.58/0_a2f59_b54ee8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074">
            <a:off x="5133022" y="4542441"/>
            <a:ext cx="2114577" cy="211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ochi-fornia.ru/wp-content/uploads/2019/05/cari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0" b="22419"/>
          <a:stretch/>
        </p:blipFill>
        <p:spPr bwMode="auto">
          <a:xfrm>
            <a:off x="1323541" y="1594281"/>
            <a:ext cx="7691630" cy="35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440/181450557.59/0_a2f5d_42dc403b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92751"/>
            <a:ext cx="1852193" cy="203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42189" y="188640"/>
            <a:ext cx="6394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Через 10 минут тропинка выходит на поляну. Если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 уйдем левее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краю ущелья, 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выйдем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Дзыхринкому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водопаду.</a:t>
            </a:r>
          </a:p>
        </p:txBody>
      </p:sp>
      <p:pic>
        <p:nvPicPr>
          <p:cNvPr id="9218" name="Picture 2" descr="https://sochi-fornia.ru/wp-content/uploads/2020/03/uVdG2XuVyZ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26423" b="10388"/>
          <a:stretch/>
        </p:blipFill>
        <p:spPr bwMode="auto">
          <a:xfrm>
            <a:off x="191490" y="38969"/>
            <a:ext cx="2450699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763284"/>
            <a:ext cx="6368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Ну, а тропа к храму идёт направо от полянки, и нам туда.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начинается обычная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грунтовка.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Она уводит нас вправо от каньона. Продолжаем двигаться по ней и выходим к карьеру.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7713" y="3260166"/>
            <a:ext cx="1923604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Сочи. 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Дзыхренский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водопад.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16839" y="4955517"/>
            <a:ext cx="1868910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Сочи. Карьер.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0658" y="5301208"/>
            <a:ext cx="8773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Остановка 3.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Вот 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арьер!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последние годы он закрыт, добыча известняка не производится.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Но он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активно работал во время  олимпийского строительства.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Зато как красиво! Белые горы известняка привлекают сейчас многих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фотоблогеров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Ну а я хочу напомнить вам, что известняк- осадочная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порода,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это еще раз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подтверждает, что наши горы были дном древнего океана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Тетис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138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ochi-fornia.ru/wp-content/uploads/2019/05/lesenka-hram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r="2850" b="22031"/>
          <a:stretch/>
        </p:blipFill>
        <p:spPr bwMode="auto">
          <a:xfrm>
            <a:off x="2968545" y="3374184"/>
            <a:ext cx="5904655" cy="30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130" y="160338"/>
            <a:ext cx="7203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Обойдя карьер, выходим на дорогу, ведущую к 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посёлку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Ахштырь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указатель на него:</a:t>
            </a:r>
          </a:p>
        </p:txBody>
      </p:sp>
      <p:sp>
        <p:nvSpPr>
          <p:cNvPr id="2" name="AutoShape 2" descr="https://s09.stc.yc.kpcdn.net/share/i/12/12128403/wr-96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09.stc.yc.kpcdn.net/share/i/12/12128403/wr-96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3294"/>
          <a:stretch/>
        </p:blipFill>
        <p:spPr bwMode="auto">
          <a:xfrm>
            <a:off x="460375" y="710162"/>
            <a:ext cx="5820524" cy="257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00073" y="2945940"/>
            <a:ext cx="3208764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Сочи. Дорога в село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Ахштырь</a:t>
            </a:r>
            <a:endParaRPr lang="ru-RU" sz="1400" dirty="0"/>
          </a:p>
        </p:txBody>
      </p:sp>
      <p:pic>
        <p:nvPicPr>
          <p:cNvPr id="10" name="Picture 6" descr="https://img-fotki.yandex.ru/get/6427/181450557.59/0_a2f5b_21d94c62_orig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197" flipH="1">
            <a:off x="196137" y="1806365"/>
            <a:ext cx="1517658" cy="13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975" y="4149080"/>
            <a:ext cx="25358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Через 15 минут выходим к лестнице, ведущей к  руинам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Ахштырского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храма.</a:t>
            </a:r>
          </a:p>
          <a:p>
            <a:pPr lvl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Поднимаемся аккуратно: лестница деревянная и местами повреждена.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68545" y="6386067"/>
            <a:ext cx="38850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Сочи. Лестница 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Ахштырскому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храму</a:t>
            </a:r>
            <a:endParaRPr lang="ru-RU" sz="1400" dirty="0"/>
          </a:p>
        </p:txBody>
      </p:sp>
      <p:pic>
        <p:nvPicPr>
          <p:cNvPr id="12" name="Picture 6" descr="https://img-fotki.yandex.ru/get/6427/181450557.59/0_a2f5b_21d94c62_orig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7140" flipH="1">
            <a:off x="5543202" y="5280655"/>
            <a:ext cx="912815" cy="8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5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05">
        <p14:doors dir="vert"/>
      </p:transition>
    </mc:Choice>
    <mc:Fallback xmlns="">
      <p:transition spd="slow" advTm="1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893</Words>
  <Application>Microsoft Office PowerPoint</Application>
  <PresentationFormat>Экран (4:3)</PresentationFormat>
  <Paragraphs>81</Paragraphs>
  <Slides>15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56</cp:revision>
  <dcterms:created xsi:type="dcterms:W3CDTF">2023-03-13T09:16:32Z</dcterms:created>
  <dcterms:modified xsi:type="dcterms:W3CDTF">2024-02-05T13:51:15Z</dcterms:modified>
</cp:coreProperties>
</file>