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9" r:id="rId4"/>
    <p:sldId id="270" r:id="rId5"/>
    <p:sldId id="273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271" r:id="rId14"/>
    <p:sldId id="310" r:id="rId15"/>
    <p:sldId id="272" r:id="rId16"/>
    <p:sldId id="274" r:id="rId17"/>
    <p:sldId id="306" r:id="rId18"/>
    <p:sldId id="307" r:id="rId19"/>
    <p:sldId id="275" r:id="rId20"/>
    <p:sldId id="276" r:id="rId21"/>
    <p:sldId id="277" r:id="rId22"/>
    <p:sldId id="278" r:id="rId23"/>
    <p:sldId id="279" r:id="rId24"/>
    <p:sldId id="280" r:id="rId25"/>
    <p:sldId id="284" r:id="rId26"/>
    <p:sldId id="281" r:id="rId27"/>
    <p:sldId id="282" r:id="rId28"/>
    <p:sldId id="283" r:id="rId29"/>
    <p:sldId id="285" r:id="rId30"/>
    <p:sldId id="308" r:id="rId31"/>
    <p:sldId id="286" r:id="rId32"/>
    <p:sldId id="287" r:id="rId33"/>
    <p:sldId id="288" r:id="rId34"/>
    <p:sldId id="290" r:id="rId35"/>
    <p:sldId id="289" r:id="rId36"/>
    <p:sldId id="309" r:id="rId37"/>
    <p:sldId id="291" r:id="rId38"/>
    <p:sldId id="297" r:id="rId39"/>
    <p:sldId id="311" r:id="rId40"/>
    <p:sldId id="312" r:id="rId41"/>
    <p:sldId id="313" r:id="rId42"/>
    <p:sldId id="314" r:id="rId43"/>
    <p:sldId id="315" r:id="rId44"/>
    <p:sldId id="316" r:id="rId45"/>
    <p:sldId id="317" r:id="rId46"/>
    <p:sldId id="324" r:id="rId47"/>
    <p:sldId id="318" r:id="rId48"/>
    <p:sldId id="319" r:id="rId4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33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 autoAdjust="0"/>
    <p:restoredTop sz="94719" autoAdjust="0"/>
  </p:normalViewPr>
  <p:slideViewPr>
    <p:cSldViewPr>
      <p:cViewPr>
        <p:scale>
          <a:sx n="60" d="100"/>
          <a:sy n="60" d="100"/>
        </p:scale>
        <p:origin x="-1620" y="-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B5FAC-2829-43B4-95F3-A86C923B3B98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F944F-580C-4D95-A820-4CD07BBC6F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C7455-A664-4806-8B33-3F382F9569B7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72144-1B87-4958-8FA0-C8939B0301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3AA10-C1CD-415F-820D-794AA133FC4C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F7DB9-5C6F-40AA-9BDD-B13D0A5CC9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038BF-4A46-49FC-9D63-A317672B9A58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0C7E9-CCEF-4F50-B53C-B83B0347A4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A4473-7109-42DB-B4E9-8B6515FC16D6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3A9BB-04B6-4355-9654-5997202851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E82A6-DA07-4AED-BC55-C07831AB7572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9306D-254E-4300-AD39-766778DCE6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DDC3D-6A9E-4259-92B2-7951AA25C6D5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0FC62-265C-44C3-A611-A01FD02A5E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C9EDB-8508-4084-9199-980F053CF293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06089-BECE-410A-BC38-9D0100818F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210E9-4C13-4CF4-B86E-B2F8EBEA4096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68F7F-D61D-411F-B5D7-77A1BA812F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49801-6488-47F1-ACF4-B84499517113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22358-805E-4B18-B2FC-B31D811379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EC2A0-2E9E-4E08-9BB3-054230A11C43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32501-C456-47EB-9569-85A58FF4B9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7D68264-5B34-40D7-A614-05704B515C4C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A5C5B6E-F0ED-4D3E-83C0-1E2DC04C38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wm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Урок </a:t>
            </a:r>
            <a:r>
              <a:rPr lang="ru-RU" b="1" dirty="0" smtClean="0"/>
              <a:t>на тему</a:t>
            </a:r>
            <a:br>
              <a:rPr lang="ru-RU" b="1" dirty="0" smtClean="0"/>
            </a:br>
            <a:r>
              <a:rPr lang="en-US" b="1" dirty="0" smtClean="0"/>
              <a:t>“</a:t>
            </a:r>
            <a:r>
              <a:rPr lang="ru-RU" b="1" dirty="0" smtClean="0"/>
              <a:t>Топография и ориентирование</a:t>
            </a:r>
            <a:r>
              <a:rPr lang="en-US" b="1" dirty="0" smtClean="0"/>
              <a:t>”</a:t>
            </a:r>
            <a:endParaRPr lang="ru-RU" b="1" dirty="0"/>
          </a:p>
        </p:txBody>
      </p:sp>
      <p:pic>
        <p:nvPicPr>
          <p:cNvPr id="3075" name="Рисунок 3" descr="bg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Рисунок 4" descr="b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71462"/>
            <a:ext cx="8229600" cy="1143000"/>
          </a:xfrm>
        </p:spPr>
        <p:txBody>
          <a:bodyPr/>
          <a:lstStyle/>
          <a:p>
            <a:r>
              <a:rPr lang="ru-RU" dirty="0" smtClean="0"/>
              <a:t>Лоция</a:t>
            </a:r>
            <a:endParaRPr lang="ru-RU" dirty="0"/>
          </a:p>
        </p:txBody>
      </p:sp>
      <p:pic>
        <p:nvPicPr>
          <p:cNvPr id="49154" name="Picture 2" descr="D:\-=Туризм=-\Туризм\Документация\Лекции\Схема препятствия.jpg"/>
          <p:cNvPicPr>
            <a:picLocks noChangeAspect="1" noChangeArrowheads="1"/>
          </p:cNvPicPr>
          <p:nvPr/>
        </p:nvPicPr>
        <p:blipFill>
          <a:blip r:embed="rId2"/>
          <a:srcRect l="2655" t="4667" r="3540" b="7824"/>
          <a:stretch>
            <a:fillRect/>
          </a:stretch>
        </p:blipFill>
        <p:spPr bwMode="auto">
          <a:xfrm>
            <a:off x="571472" y="830948"/>
            <a:ext cx="8215370" cy="58127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142892"/>
            <a:ext cx="8229600" cy="1143000"/>
          </a:xfrm>
        </p:spPr>
        <p:txBody>
          <a:bodyPr/>
          <a:lstStyle/>
          <a:p>
            <a:r>
              <a:rPr lang="ru-RU" dirty="0" smtClean="0"/>
              <a:t>Фрагмент </a:t>
            </a:r>
            <a:r>
              <a:rPr lang="ru-RU" dirty="0" err="1" smtClean="0"/>
              <a:t>хребтовки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D:\-=Туризм=-\Туризм\Документация\Лекции\Архыз_ХРЕБТОВКА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857232"/>
            <a:ext cx="8358246" cy="5762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42900"/>
            <a:ext cx="8229600" cy="1143000"/>
          </a:xfrm>
        </p:spPr>
        <p:txBody>
          <a:bodyPr/>
          <a:lstStyle/>
          <a:p>
            <a:r>
              <a:rPr lang="ru-RU" dirty="0" smtClean="0"/>
              <a:t>Спутниковый снимок</a:t>
            </a:r>
            <a:endParaRPr lang="ru-RU" dirty="0"/>
          </a:p>
        </p:txBody>
      </p:sp>
      <p:pic>
        <p:nvPicPr>
          <p:cNvPr id="48133" name="Picture 5" descr="D:\-=Туризм=-\Туризм\Документация\Лекции\Kalinin+_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933630"/>
            <a:ext cx="8358246" cy="55672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3" descr="bg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Рисунок 4" descr="b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Box 5"/>
          <p:cNvSpPr txBox="1">
            <a:spLocks noChangeArrowheads="1"/>
          </p:cNvSpPr>
          <p:nvPr/>
        </p:nvSpPr>
        <p:spPr bwMode="auto">
          <a:xfrm>
            <a:off x="323850" y="620713"/>
            <a:ext cx="84963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i="1">
                <a:latin typeface="Calibri" pitchFamily="34" charset="0"/>
              </a:rPr>
              <a:t>Учитывает и показывает</a:t>
            </a:r>
            <a:r>
              <a:rPr lang="en-US" sz="3600" i="1">
                <a:latin typeface="Calibri" pitchFamily="34" charset="0"/>
              </a:rPr>
              <a:t>:</a:t>
            </a:r>
          </a:p>
          <a:p>
            <a:pPr>
              <a:buFont typeface="Wingdings" pitchFamily="2" charset="2"/>
              <a:buChar char="§"/>
            </a:pPr>
            <a:r>
              <a:rPr lang="ru-RU" sz="3000">
                <a:latin typeface="Calibri" pitchFamily="34" charset="0"/>
              </a:rPr>
              <a:t>   Факт, что земля имеет форму эллипсоида</a:t>
            </a:r>
          </a:p>
          <a:p>
            <a:pPr>
              <a:buFont typeface="Wingdings" pitchFamily="2" charset="2"/>
              <a:buChar char="§"/>
            </a:pPr>
            <a:r>
              <a:rPr lang="ru-RU" sz="3000">
                <a:latin typeface="Calibri" pitchFamily="34" charset="0"/>
              </a:rPr>
              <a:t>   Точное расположение географических объектов (в виде условных знаков)</a:t>
            </a:r>
          </a:p>
          <a:p>
            <a:pPr>
              <a:buFont typeface="Wingdings" pitchFamily="2" charset="2"/>
              <a:buChar char="§"/>
            </a:pPr>
            <a:r>
              <a:rPr lang="ru-RU" sz="3000">
                <a:latin typeface="Calibri" pitchFamily="34" charset="0"/>
              </a:rPr>
              <a:t>   Рельеф (в виде линий одинаковых высот)</a:t>
            </a:r>
            <a:endParaRPr lang="en-US" sz="3000">
              <a:latin typeface="Calibri" pitchFamily="34" charset="0"/>
            </a:endParaRPr>
          </a:p>
          <a:p>
            <a:endParaRPr lang="ru-RU" sz="3600" i="1">
              <a:latin typeface="Calibri" pitchFamily="34" charset="0"/>
            </a:endParaRPr>
          </a:p>
          <a:p>
            <a:r>
              <a:rPr lang="ru-RU" sz="3600" i="1">
                <a:latin typeface="Calibri" pitchFamily="34" charset="0"/>
              </a:rPr>
              <a:t>Особенности</a:t>
            </a:r>
            <a:r>
              <a:rPr lang="en-US" sz="3600" i="1">
                <a:latin typeface="Calibri" pitchFamily="34" charset="0"/>
              </a:rPr>
              <a:t>:</a:t>
            </a:r>
            <a:endParaRPr lang="ru-RU" sz="3600" i="1"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3000">
                <a:latin typeface="Calibri" pitchFamily="34" charset="0"/>
              </a:rPr>
              <a:t>   Выполнена в масштабе</a:t>
            </a:r>
          </a:p>
          <a:p>
            <a:pPr>
              <a:buFont typeface="Wingdings" pitchFamily="2" charset="2"/>
              <a:buChar char="§"/>
            </a:pPr>
            <a:r>
              <a:rPr lang="ru-RU" sz="3000">
                <a:latin typeface="Calibri" pitchFamily="34" charset="0"/>
              </a:rPr>
              <a:t>   Имеет координатную сетку</a:t>
            </a:r>
          </a:p>
        </p:txBody>
      </p:sp>
      <p:sp>
        <p:nvSpPr>
          <p:cNvPr id="7173" name="TextBox 7"/>
          <p:cNvSpPr txBox="1">
            <a:spLocks noChangeArrowheads="1"/>
          </p:cNvSpPr>
          <p:nvPr/>
        </p:nvSpPr>
        <p:spPr bwMode="auto">
          <a:xfrm>
            <a:off x="323850" y="46038"/>
            <a:ext cx="84963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Calibri" pitchFamily="34" charset="0"/>
              </a:rPr>
              <a:t>Топографическая карта</a:t>
            </a:r>
            <a:endParaRPr lang="ru-RU" sz="3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3" descr="bg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"/>
            <a:ext cx="914400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Рисунок 4" descr="b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Box 5"/>
          <p:cNvSpPr txBox="1">
            <a:spLocks noChangeArrowheads="1"/>
          </p:cNvSpPr>
          <p:nvPr/>
        </p:nvSpPr>
        <p:spPr bwMode="auto">
          <a:xfrm>
            <a:off x="1500166" y="571480"/>
            <a:ext cx="58579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Calibri" pitchFamily="34" charset="0"/>
              </a:rPr>
              <a:t>Схема </a:t>
            </a:r>
            <a:r>
              <a:rPr lang="ru-RU" sz="3600" dirty="0" err="1" smtClean="0">
                <a:latin typeface="Calibri" pitchFamily="34" charset="0"/>
              </a:rPr>
              <a:t>разграфки</a:t>
            </a:r>
            <a:r>
              <a:rPr lang="ru-RU" sz="3600" dirty="0" smtClean="0">
                <a:latin typeface="Calibri" pitchFamily="34" charset="0"/>
              </a:rPr>
              <a:t> листов карт</a:t>
            </a:r>
            <a:endParaRPr lang="ru-RU" sz="3000" dirty="0">
              <a:latin typeface="Calibri" pitchFamily="34" charset="0"/>
            </a:endParaRPr>
          </a:p>
        </p:txBody>
      </p:sp>
      <p:sp>
        <p:nvSpPr>
          <p:cNvPr id="7173" name="TextBox 7"/>
          <p:cNvSpPr txBox="1">
            <a:spLocks noChangeArrowheads="1"/>
          </p:cNvSpPr>
          <p:nvPr/>
        </p:nvSpPr>
        <p:spPr bwMode="auto">
          <a:xfrm>
            <a:off x="323850" y="46038"/>
            <a:ext cx="84963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Calibri" pitchFamily="34" charset="0"/>
              </a:rPr>
              <a:t>Топографическая карта</a:t>
            </a:r>
            <a:endParaRPr lang="ru-RU" sz="3600">
              <a:latin typeface="Calibri" pitchFamily="34" charset="0"/>
            </a:endParaRPr>
          </a:p>
        </p:txBody>
      </p:sp>
      <p:pic>
        <p:nvPicPr>
          <p:cNvPr id="41986" name="Picture 2" descr="D:\-=Туризм=-\Туризм\Документация\Лекции\Image42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785794"/>
            <a:ext cx="8023916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3" descr="bg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Рисунок 4" descr="b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323850" y="785794"/>
            <a:ext cx="84963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latin typeface="Calibri" pitchFamily="34" charset="0"/>
              </a:rPr>
              <a:t>Масштаб </a:t>
            </a:r>
            <a:r>
              <a:rPr lang="ru-RU" sz="3000" dirty="0">
                <a:latin typeface="Calibri" pitchFamily="34" charset="0"/>
              </a:rPr>
              <a:t>– величина, показывающая степень уменьшения объектов на карте относительно соответствующих им объектов на местности</a:t>
            </a:r>
            <a:r>
              <a:rPr lang="ru-RU" sz="3000" dirty="0" smtClean="0">
                <a:latin typeface="Calibri" pitchFamily="34" charset="0"/>
              </a:rPr>
              <a:t>.</a:t>
            </a:r>
          </a:p>
          <a:p>
            <a:endParaRPr lang="ru-RU" sz="3000" dirty="0">
              <a:latin typeface="Calibri" pitchFamily="34" charset="0"/>
            </a:endParaRPr>
          </a:p>
          <a:p>
            <a:r>
              <a:rPr lang="ru-RU" sz="3000" dirty="0" smtClean="0">
                <a:latin typeface="Calibri" pitchFamily="34" charset="0"/>
              </a:rPr>
              <a:t>Виды обозначения масштаба:</a:t>
            </a:r>
          </a:p>
          <a:p>
            <a:pPr>
              <a:buFont typeface="Wingdings" pitchFamily="2" charset="2"/>
              <a:buChar char="§"/>
            </a:pPr>
            <a:r>
              <a:rPr lang="ru-RU" sz="3000" dirty="0" smtClean="0">
                <a:latin typeface="Calibri" pitchFamily="34" charset="0"/>
              </a:rPr>
              <a:t> численный</a:t>
            </a:r>
          </a:p>
          <a:p>
            <a:pPr>
              <a:buFont typeface="Wingdings" pitchFamily="2" charset="2"/>
              <a:buChar char="§"/>
            </a:pPr>
            <a:r>
              <a:rPr lang="ru-RU" sz="3000" dirty="0" smtClean="0">
                <a:latin typeface="Calibri" pitchFamily="34" charset="0"/>
              </a:rPr>
              <a:t> текстовый</a:t>
            </a:r>
          </a:p>
          <a:p>
            <a:pPr>
              <a:buFont typeface="Wingdings" pitchFamily="2" charset="2"/>
              <a:buChar char="§"/>
            </a:pPr>
            <a:r>
              <a:rPr lang="ru-RU" sz="3000" dirty="0" smtClean="0">
                <a:latin typeface="Calibri" pitchFamily="34" charset="0"/>
              </a:rPr>
              <a:t> линейный</a:t>
            </a:r>
            <a:endParaRPr lang="ru-RU" sz="3000" dirty="0">
              <a:latin typeface="Calibri" pitchFamily="34" charset="0"/>
            </a:endParaRPr>
          </a:p>
        </p:txBody>
      </p:sp>
      <p:sp>
        <p:nvSpPr>
          <p:cNvPr id="9221" name="TextBox 7"/>
          <p:cNvSpPr txBox="1">
            <a:spLocks noChangeArrowheads="1"/>
          </p:cNvSpPr>
          <p:nvPr/>
        </p:nvSpPr>
        <p:spPr bwMode="auto">
          <a:xfrm>
            <a:off x="323850" y="46038"/>
            <a:ext cx="84963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Calibri" pitchFamily="34" charset="0"/>
              </a:rPr>
              <a:t>Масштаб</a:t>
            </a:r>
            <a:endParaRPr lang="ru-RU" sz="3600">
              <a:latin typeface="Calibri" pitchFamily="34" charset="0"/>
            </a:endParaRPr>
          </a:p>
        </p:txBody>
      </p:sp>
      <p:pic>
        <p:nvPicPr>
          <p:cNvPr id="9222" name="Рисунок 6" descr="masshtab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60000">
            <a:off x="2786050" y="3196649"/>
            <a:ext cx="613410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3" descr="bg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Рисунок 4" descr="b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Box 5"/>
          <p:cNvSpPr txBox="1">
            <a:spLocks noChangeArrowheads="1"/>
          </p:cNvSpPr>
          <p:nvPr/>
        </p:nvSpPr>
        <p:spPr bwMode="auto">
          <a:xfrm>
            <a:off x="214282" y="1071546"/>
            <a:ext cx="8820150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b="1" dirty="0">
                <a:latin typeface="Calibri" pitchFamily="34" charset="0"/>
              </a:rPr>
              <a:t>Разделение карт по масштабу</a:t>
            </a:r>
            <a:r>
              <a:rPr lang="en-US" sz="3200" b="1" dirty="0">
                <a:latin typeface="Calibri" pitchFamily="34" charset="0"/>
              </a:rPr>
              <a:t>:</a:t>
            </a:r>
            <a:endParaRPr lang="ru-RU" sz="3200" b="1" dirty="0"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3200" dirty="0">
                <a:latin typeface="Calibri" pitchFamily="34" charset="0"/>
              </a:rPr>
              <a:t>   крупномасштабные: до </a:t>
            </a:r>
            <a:r>
              <a:rPr lang="ru-RU" sz="3200" i="1" dirty="0" smtClean="0">
                <a:latin typeface="Calibri" pitchFamily="34" charset="0"/>
              </a:rPr>
              <a:t>1:25000 (</a:t>
            </a:r>
            <a:r>
              <a:rPr lang="ru-RU" sz="3200" i="1" dirty="0" err="1" smtClean="0">
                <a:latin typeface="Calibri" pitchFamily="34" charset="0"/>
              </a:rPr>
              <a:t>спорткарты</a:t>
            </a:r>
            <a:r>
              <a:rPr lang="en-US" sz="3200" i="1" dirty="0" smtClean="0">
                <a:latin typeface="Calibri" pitchFamily="34" charset="0"/>
              </a:rPr>
              <a:t>)</a:t>
            </a:r>
            <a:endParaRPr lang="ru-RU" sz="3200" i="1" dirty="0"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3200" dirty="0">
                <a:latin typeface="Calibri" pitchFamily="34" charset="0"/>
              </a:rPr>
              <a:t>   среднемасштабные: </a:t>
            </a:r>
            <a:r>
              <a:rPr lang="ru-RU" sz="3200" dirty="0" smtClean="0">
                <a:latin typeface="Calibri" pitchFamily="34" charset="0"/>
              </a:rPr>
              <a:t>1:25000 </a:t>
            </a:r>
            <a:r>
              <a:rPr lang="ru-RU" sz="3200" dirty="0">
                <a:latin typeface="Calibri" pitchFamily="34" charset="0"/>
              </a:rPr>
              <a:t>– </a:t>
            </a:r>
            <a:r>
              <a:rPr lang="ru-RU" sz="3200" dirty="0" smtClean="0">
                <a:latin typeface="Calibri" pitchFamily="34" charset="0"/>
              </a:rPr>
              <a:t>1:100000 </a:t>
            </a:r>
            <a:r>
              <a:rPr lang="ru-RU" sz="3200" i="1" dirty="0" smtClean="0">
                <a:latin typeface="Calibri" pitchFamily="34" charset="0"/>
              </a:rPr>
              <a:t>(карты районов, городов, поселков, областей и т.д. ) </a:t>
            </a:r>
            <a:endParaRPr lang="ru-RU" sz="3200" i="1" dirty="0"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3200" dirty="0">
                <a:latin typeface="Calibri" pitchFamily="34" charset="0"/>
              </a:rPr>
              <a:t>   мелкомасштабные: мельче </a:t>
            </a:r>
            <a:r>
              <a:rPr lang="ru-RU" sz="3200" dirty="0" smtClean="0">
                <a:latin typeface="Calibri" pitchFamily="34" charset="0"/>
              </a:rPr>
              <a:t>1:200000 </a:t>
            </a:r>
            <a:r>
              <a:rPr lang="ru-RU" sz="3200" i="1" dirty="0">
                <a:latin typeface="Calibri" pitchFamily="34" charset="0"/>
              </a:rPr>
              <a:t>(карты стран, союзов, мира)</a:t>
            </a:r>
          </a:p>
          <a:p>
            <a:endParaRPr lang="ru-RU" sz="3000" dirty="0">
              <a:latin typeface="Calibri" pitchFamily="34" charset="0"/>
            </a:endParaRPr>
          </a:p>
        </p:txBody>
      </p:sp>
      <p:sp>
        <p:nvSpPr>
          <p:cNvPr id="10245" name="TextBox 7"/>
          <p:cNvSpPr txBox="1">
            <a:spLocks noChangeArrowheads="1"/>
          </p:cNvSpPr>
          <p:nvPr/>
        </p:nvSpPr>
        <p:spPr bwMode="auto">
          <a:xfrm>
            <a:off x="323850" y="46038"/>
            <a:ext cx="84963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Calibri" pitchFamily="34" charset="0"/>
              </a:rPr>
              <a:t>Масштаб</a:t>
            </a:r>
            <a:endParaRPr lang="ru-RU" sz="3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3" descr="bg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Рисунок 4" descr="b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Box 5"/>
          <p:cNvSpPr txBox="1">
            <a:spLocks noChangeArrowheads="1"/>
          </p:cNvSpPr>
          <p:nvPr/>
        </p:nvSpPr>
        <p:spPr bwMode="auto">
          <a:xfrm>
            <a:off x="323850" y="1928802"/>
            <a:ext cx="882015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dirty="0" smtClean="0"/>
              <a:t>упрощение контуров и ограничение содержания карты необходимыми объектами, в соответствии с назначением карты и возможностями масштаба. </a:t>
            </a:r>
          </a:p>
        </p:txBody>
      </p:sp>
      <p:sp>
        <p:nvSpPr>
          <p:cNvPr id="10245" name="TextBox 7"/>
          <p:cNvSpPr txBox="1">
            <a:spLocks noChangeArrowheads="1"/>
          </p:cNvSpPr>
          <p:nvPr/>
        </p:nvSpPr>
        <p:spPr bwMode="auto">
          <a:xfrm>
            <a:off x="323850" y="353996"/>
            <a:ext cx="84963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latin typeface="Calibri" pitchFamily="34" charset="0"/>
              </a:rPr>
              <a:t>Генерализация карт</a:t>
            </a:r>
            <a:endParaRPr lang="ru-RU" sz="36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Рисунок 4" descr="b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7" descr="D:\-=Туризм=-\Туризм\Документация\Лекции\фотки разного типа карт\генштаб_250_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28"/>
            <a:ext cx="3704682" cy="3631774"/>
          </a:xfrm>
          <a:prstGeom prst="rect">
            <a:avLst/>
          </a:prstGeom>
          <a:noFill/>
        </p:spPr>
      </p:pic>
      <p:pic>
        <p:nvPicPr>
          <p:cNvPr id="10242" name="Рисунок 3" descr="bg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Box 7"/>
          <p:cNvSpPr txBox="1">
            <a:spLocks noChangeArrowheads="1"/>
          </p:cNvSpPr>
          <p:nvPr/>
        </p:nvSpPr>
        <p:spPr bwMode="auto">
          <a:xfrm>
            <a:off x="285720" y="0"/>
            <a:ext cx="84963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latin typeface="Calibri" pitchFamily="34" charset="0"/>
              </a:rPr>
              <a:t>Генерализация карт</a:t>
            </a:r>
            <a:endParaRPr lang="ru-RU" sz="3600" dirty="0">
              <a:latin typeface="Calibri" pitchFamily="34" charset="0"/>
            </a:endParaRPr>
          </a:p>
        </p:txBody>
      </p:sp>
      <p:pic>
        <p:nvPicPr>
          <p:cNvPr id="37893" name="Picture 5" descr="D:\-=Туризм=-\Туризм\Документация\Лекции\фотки разного типа карт\39-ый копия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99276" y="285728"/>
            <a:ext cx="4544724" cy="3670739"/>
          </a:xfrm>
          <a:prstGeom prst="rect">
            <a:avLst/>
          </a:prstGeom>
          <a:noFill/>
        </p:spPr>
      </p:pic>
      <p:pic>
        <p:nvPicPr>
          <p:cNvPr id="37894" name="Picture 6" descr="D:\-=Туризм=-\Туризм\Документация\Лекции\фотки разного типа карт\генштаб_1km_1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14612" y="3500438"/>
            <a:ext cx="2994681" cy="2935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6643702" y="3559734"/>
            <a:ext cx="214314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Масштаб 1:10000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357554" y="6000768"/>
            <a:ext cx="228601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Масштаб 1:100000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57158" y="3500438"/>
            <a:ext cx="207170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Масштаб 1:25000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 descr="bg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Рисунок 4" descr="b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extBox 5"/>
          <p:cNvSpPr txBox="1">
            <a:spLocks noChangeArrowheads="1"/>
          </p:cNvSpPr>
          <p:nvPr/>
        </p:nvSpPr>
        <p:spPr bwMode="auto">
          <a:xfrm>
            <a:off x="323850" y="571480"/>
            <a:ext cx="8496300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dirty="0">
                <a:latin typeface="Calibri" pitchFamily="34" charset="0"/>
              </a:rPr>
              <a:t>Расстояние по карте можно определить</a:t>
            </a:r>
            <a:r>
              <a:rPr lang="en-US" sz="3200" dirty="0">
                <a:latin typeface="Calibri" pitchFamily="34" charset="0"/>
              </a:rPr>
              <a:t>:</a:t>
            </a:r>
          </a:p>
          <a:p>
            <a:pPr>
              <a:buFont typeface="Wingdings" pitchFamily="2" charset="2"/>
              <a:buChar char="§"/>
            </a:pPr>
            <a:r>
              <a:rPr lang="ru-RU" sz="3200" dirty="0">
                <a:latin typeface="Calibri" pitchFamily="34" charset="0"/>
              </a:rPr>
              <a:t>   Линейкой</a:t>
            </a:r>
            <a:r>
              <a:rPr lang="ru-RU" sz="3200" i="1" dirty="0">
                <a:latin typeface="Calibri" pitchFamily="34" charset="0"/>
              </a:rPr>
              <a:t> (приблизительно)</a:t>
            </a:r>
          </a:p>
          <a:p>
            <a:pPr>
              <a:buFont typeface="Wingdings" pitchFamily="2" charset="2"/>
              <a:buChar char="§"/>
            </a:pPr>
            <a:r>
              <a:rPr lang="ru-RU" sz="3200" dirty="0">
                <a:latin typeface="Calibri" pitchFamily="34" charset="0"/>
              </a:rPr>
              <a:t>   Ниткой</a:t>
            </a:r>
            <a:r>
              <a:rPr lang="ru-RU" sz="3200" i="1" dirty="0">
                <a:latin typeface="Calibri" pitchFamily="34" charset="0"/>
              </a:rPr>
              <a:t> (приложить ее к маршруту, затем измерить линейкой)</a:t>
            </a:r>
            <a:endParaRPr lang="ru-RU" sz="3000" dirty="0"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3000" dirty="0">
                <a:latin typeface="Calibri" pitchFamily="34" charset="0"/>
              </a:rPr>
              <a:t>   Курвиметром</a:t>
            </a:r>
            <a:r>
              <a:rPr lang="ru-RU" sz="3000" i="1" dirty="0">
                <a:latin typeface="Calibri" pitchFamily="34" charset="0"/>
              </a:rPr>
              <a:t> (прибор с колёсиком и шкалой)</a:t>
            </a:r>
          </a:p>
          <a:p>
            <a:pPr>
              <a:buFont typeface="Wingdings" pitchFamily="2" charset="2"/>
              <a:buChar char="§"/>
            </a:pPr>
            <a:r>
              <a:rPr lang="ru-RU" sz="3000" dirty="0">
                <a:latin typeface="Calibri" pitchFamily="34" charset="0"/>
              </a:rPr>
              <a:t>   На глаз </a:t>
            </a:r>
            <a:r>
              <a:rPr lang="ru-RU" sz="3000" i="1" dirty="0">
                <a:latin typeface="Calibri" pitchFamily="34" charset="0"/>
              </a:rPr>
              <a:t>(очень приблизительно)</a:t>
            </a:r>
          </a:p>
          <a:p>
            <a:endParaRPr lang="ru-RU" sz="3000" i="1" dirty="0">
              <a:latin typeface="Calibri" pitchFamily="34" charset="0"/>
            </a:endParaRPr>
          </a:p>
          <a:p>
            <a:r>
              <a:rPr lang="ru-RU" sz="3000" i="1" dirty="0">
                <a:latin typeface="Calibri" pitchFamily="34" charset="0"/>
              </a:rPr>
              <a:t>Полученное </a:t>
            </a:r>
            <a:r>
              <a:rPr lang="ru-RU" sz="3000" b="1" i="1" dirty="0">
                <a:latin typeface="Calibri" pitchFamily="34" charset="0"/>
              </a:rPr>
              <a:t>расстояние</a:t>
            </a:r>
            <a:r>
              <a:rPr lang="ru-RU" sz="3000" i="1" dirty="0">
                <a:latin typeface="Calibri" pitchFamily="34" charset="0"/>
              </a:rPr>
              <a:t> (в сантиметрах) нужно умножить на </a:t>
            </a:r>
            <a:r>
              <a:rPr lang="ru-RU" sz="3000" b="1" i="1" dirty="0">
                <a:latin typeface="Calibri" pitchFamily="34" charset="0"/>
              </a:rPr>
              <a:t>масштаб</a:t>
            </a:r>
            <a:r>
              <a:rPr lang="ru-RU" sz="3000" i="1" dirty="0">
                <a:latin typeface="Calibri" pitchFamily="34" charset="0"/>
              </a:rPr>
              <a:t> и на </a:t>
            </a:r>
            <a:r>
              <a:rPr lang="ru-RU" sz="3000" b="1" i="1" dirty="0">
                <a:latin typeface="Calibri" pitchFamily="34" charset="0"/>
              </a:rPr>
              <a:t>коэффициент извилистости </a:t>
            </a:r>
            <a:r>
              <a:rPr lang="ru-RU" sz="3000" i="1" dirty="0">
                <a:latin typeface="Calibri" pitchFamily="34" charset="0"/>
              </a:rPr>
              <a:t>(</a:t>
            </a:r>
            <a:r>
              <a:rPr lang="en-US" sz="3000" i="1" dirty="0">
                <a:latin typeface="Calibri" pitchFamily="34" charset="0"/>
              </a:rPr>
              <a:t>~</a:t>
            </a:r>
            <a:r>
              <a:rPr lang="ru-RU" sz="3000" i="1" dirty="0">
                <a:latin typeface="Calibri" pitchFamily="34" charset="0"/>
              </a:rPr>
              <a:t>1,2).</a:t>
            </a:r>
            <a:endParaRPr lang="ru-RU" sz="3200" i="1" dirty="0">
              <a:latin typeface="Calibri" pitchFamily="34" charset="0"/>
            </a:endParaRPr>
          </a:p>
        </p:txBody>
      </p:sp>
      <p:sp>
        <p:nvSpPr>
          <p:cNvPr id="11269" name="TextBox 7"/>
          <p:cNvSpPr txBox="1">
            <a:spLocks noChangeArrowheads="1"/>
          </p:cNvSpPr>
          <p:nvPr/>
        </p:nvSpPr>
        <p:spPr bwMode="auto">
          <a:xfrm>
            <a:off x="323850" y="-24"/>
            <a:ext cx="84963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>
                <a:latin typeface="Calibri" pitchFamily="34" charset="0"/>
              </a:rPr>
              <a:t>Определение расстояний по карте</a:t>
            </a:r>
            <a:endParaRPr lang="ru-RU" sz="36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3" descr="bg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Рисунок 4" descr="b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Box 5"/>
          <p:cNvSpPr txBox="1">
            <a:spLocks noChangeArrowheads="1"/>
          </p:cNvSpPr>
          <p:nvPr/>
        </p:nvSpPr>
        <p:spPr bwMode="auto">
          <a:xfrm>
            <a:off x="323850" y="404813"/>
            <a:ext cx="84963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latin typeface="Calibri" pitchFamily="34" charset="0"/>
              </a:rPr>
              <a:t>Топография</a:t>
            </a:r>
            <a:r>
              <a:rPr lang="ru-RU" sz="3600">
                <a:latin typeface="Calibri" pitchFamily="34" charset="0"/>
              </a:rPr>
              <a:t> – это наука, изучающая геометрию земной поверхности и разрабатывающая способы изображения её на плоскости. </a:t>
            </a:r>
          </a:p>
        </p:txBody>
      </p:sp>
      <p:pic>
        <p:nvPicPr>
          <p:cNvPr id="4101" name="Picture 4" descr="C:\Documents and Settings\Admin\Local Settings\Temporary Internet Files\Content.IE5\2LYHK7WR\MC900431532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550" y="2852738"/>
            <a:ext cx="252095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5" descr="C:\Documents and Settings\Admin\Local Settings\Temporary Internet Files\Content.IE5\49W3IRMD\MC900237268[1]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8263" y="3068638"/>
            <a:ext cx="3214687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трелка вправо 9"/>
          <p:cNvSpPr/>
          <p:nvPr/>
        </p:nvSpPr>
        <p:spPr>
          <a:xfrm>
            <a:off x="3851275" y="3284538"/>
            <a:ext cx="1008063" cy="1439862"/>
          </a:xfrm>
          <a:prstGeom prst="rightArrow">
            <a:avLst/>
          </a:prstGeom>
          <a:noFill/>
          <a:ln w="82550" cap="sq">
            <a:solidFill>
              <a:schemeClr val="tx1">
                <a:lumMod val="50000"/>
                <a:lumOff val="5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3" descr="bg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Рисунок 4" descr="b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Box 5"/>
          <p:cNvSpPr txBox="1">
            <a:spLocks noChangeArrowheads="1"/>
          </p:cNvSpPr>
          <p:nvPr/>
        </p:nvSpPr>
        <p:spPr bwMode="auto">
          <a:xfrm>
            <a:off x="285720" y="2500306"/>
            <a:ext cx="84963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dirty="0">
                <a:latin typeface="Calibri" pitchFamily="34" charset="0"/>
              </a:rPr>
              <a:t>Чтение карты </a:t>
            </a:r>
            <a:r>
              <a:rPr lang="ru-RU" sz="3200" dirty="0">
                <a:latin typeface="Calibri" pitchFamily="34" charset="0"/>
              </a:rPr>
              <a:t>– это процесс получения информации о реальных объектах на местности по карте этой местности</a:t>
            </a:r>
            <a:r>
              <a:rPr lang="ru-RU" sz="3200" dirty="0" smtClean="0">
                <a:latin typeface="Calibri" pitchFamily="34" charset="0"/>
              </a:rPr>
              <a:t>.</a:t>
            </a:r>
            <a:endParaRPr lang="ru-RU" sz="3200" dirty="0">
              <a:latin typeface="Calibri" pitchFamily="34" charset="0"/>
            </a:endParaRPr>
          </a:p>
          <a:p>
            <a:endParaRPr lang="ru-RU" sz="3200" dirty="0">
              <a:latin typeface="Calibri" pitchFamily="34" charset="0"/>
            </a:endParaRPr>
          </a:p>
        </p:txBody>
      </p:sp>
      <p:sp>
        <p:nvSpPr>
          <p:cNvPr id="12293" name="TextBox 7"/>
          <p:cNvSpPr txBox="1">
            <a:spLocks noChangeArrowheads="1"/>
          </p:cNvSpPr>
          <p:nvPr/>
        </p:nvSpPr>
        <p:spPr bwMode="auto">
          <a:xfrm>
            <a:off x="285720" y="928670"/>
            <a:ext cx="84963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>
                <a:latin typeface="Calibri" pitchFamily="34" charset="0"/>
              </a:rPr>
              <a:t>Чтение карты</a:t>
            </a:r>
            <a:endParaRPr lang="ru-RU" sz="36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3" descr="bg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Рисунок 4" descr="b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Box 5"/>
          <p:cNvSpPr txBox="1">
            <a:spLocks noChangeArrowheads="1"/>
          </p:cNvSpPr>
          <p:nvPr/>
        </p:nvSpPr>
        <p:spPr bwMode="auto">
          <a:xfrm>
            <a:off x="323850" y="1125538"/>
            <a:ext cx="84963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latin typeface="Calibri" pitchFamily="34" charset="0"/>
              </a:rPr>
              <a:t>Чтение карты </a:t>
            </a:r>
            <a:r>
              <a:rPr lang="ru-RU" sz="3200">
                <a:latin typeface="Calibri" pitchFamily="34" charset="0"/>
              </a:rPr>
              <a:t>происходит при помощи условных знаков.</a:t>
            </a:r>
          </a:p>
          <a:p>
            <a:endParaRPr lang="ru-RU" sz="3200">
              <a:latin typeface="Calibri" pitchFamily="34" charset="0"/>
            </a:endParaRPr>
          </a:p>
          <a:p>
            <a:r>
              <a:rPr lang="ru-RU" sz="3200">
                <a:latin typeface="Calibri" pitchFamily="34" charset="0"/>
              </a:rPr>
              <a:t>Условные знаки соответствуют </a:t>
            </a:r>
            <a:r>
              <a:rPr lang="ru-RU" sz="3200" b="1">
                <a:latin typeface="Calibri" pitchFamily="34" charset="0"/>
              </a:rPr>
              <a:t>реальным объектам</a:t>
            </a:r>
            <a:r>
              <a:rPr lang="ru-RU" sz="3200">
                <a:latin typeface="Calibri" pitchFamily="34" charset="0"/>
              </a:rPr>
              <a:t> </a:t>
            </a:r>
            <a:r>
              <a:rPr lang="ru-RU" sz="3200" i="1">
                <a:latin typeface="Calibri" pitchFamily="34" charset="0"/>
              </a:rPr>
              <a:t>(рекам, мостам, церквям и т.д.)</a:t>
            </a:r>
            <a:r>
              <a:rPr lang="ru-RU" sz="3200">
                <a:latin typeface="Calibri" pitchFamily="34" charset="0"/>
              </a:rPr>
              <a:t> или показывают </a:t>
            </a:r>
            <a:r>
              <a:rPr lang="ru-RU" sz="3200" b="1">
                <a:latin typeface="Calibri" pitchFamily="34" charset="0"/>
              </a:rPr>
              <a:t>характер местности </a:t>
            </a:r>
            <a:r>
              <a:rPr lang="ru-RU" sz="3200" i="1">
                <a:latin typeface="Calibri" pitchFamily="34" charset="0"/>
              </a:rPr>
              <a:t>(густота леса, глубина переправы, крутизну склона)</a:t>
            </a:r>
            <a:r>
              <a:rPr lang="ru-RU" sz="3200">
                <a:latin typeface="Calibri" pitchFamily="34" charset="0"/>
              </a:rPr>
              <a:t>.</a:t>
            </a:r>
          </a:p>
          <a:p>
            <a:endParaRPr lang="ru-RU" sz="3200">
              <a:latin typeface="Calibri" pitchFamily="34" charset="0"/>
            </a:endParaRPr>
          </a:p>
          <a:p>
            <a:endParaRPr lang="ru-RU" sz="3200">
              <a:latin typeface="Calibri" pitchFamily="34" charset="0"/>
            </a:endParaRPr>
          </a:p>
        </p:txBody>
      </p:sp>
      <p:sp>
        <p:nvSpPr>
          <p:cNvPr id="13317" name="TextBox 7"/>
          <p:cNvSpPr txBox="1">
            <a:spLocks noChangeArrowheads="1"/>
          </p:cNvSpPr>
          <p:nvPr/>
        </p:nvSpPr>
        <p:spPr bwMode="auto">
          <a:xfrm>
            <a:off x="323850" y="46038"/>
            <a:ext cx="84963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Calibri" pitchFamily="34" charset="0"/>
              </a:rPr>
              <a:t>Чтение карты</a:t>
            </a:r>
            <a:endParaRPr lang="ru-RU" sz="3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3" descr="bg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Рисунок 4" descr="b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Box 5"/>
          <p:cNvSpPr txBox="1">
            <a:spLocks noChangeArrowheads="1"/>
          </p:cNvSpPr>
          <p:nvPr/>
        </p:nvSpPr>
        <p:spPr bwMode="auto">
          <a:xfrm>
            <a:off x="323850" y="1125538"/>
            <a:ext cx="8496300" cy="509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latin typeface="Calibri" pitchFamily="34" charset="0"/>
              </a:rPr>
              <a:t>Условные знаки </a:t>
            </a:r>
            <a:r>
              <a:rPr lang="ru-RU" sz="3200" dirty="0">
                <a:latin typeface="Calibri" pitchFamily="34" charset="0"/>
              </a:rPr>
              <a:t>делятся на группы</a:t>
            </a:r>
            <a:r>
              <a:rPr lang="en-US" sz="3200" dirty="0">
                <a:latin typeface="Calibri" pitchFamily="34" charset="0"/>
              </a:rPr>
              <a:t>: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sz="3200" dirty="0">
                <a:latin typeface="Calibri" pitchFamily="34" charset="0"/>
              </a:rPr>
              <a:t>  Гидрография (</a:t>
            </a:r>
            <a:r>
              <a:rPr lang="ru-RU" sz="3200" dirty="0">
                <a:solidFill>
                  <a:srgbClr val="3333FF"/>
                </a:solidFill>
                <a:latin typeface="Calibri" pitchFamily="34" charset="0"/>
              </a:rPr>
              <a:t>синим цветом</a:t>
            </a:r>
            <a:r>
              <a:rPr lang="ru-RU" sz="3200" dirty="0">
                <a:latin typeface="Calibri" pitchFamily="34" charset="0"/>
              </a:rPr>
              <a:t>) </a:t>
            </a:r>
            <a:r>
              <a:rPr lang="ru-RU" sz="2600" i="1" dirty="0">
                <a:latin typeface="Calibri" pitchFamily="34" charset="0"/>
              </a:rPr>
              <a:t>(реки, болота, озера)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sz="3200" dirty="0">
                <a:latin typeface="Calibri" pitchFamily="34" charset="0"/>
              </a:rPr>
              <a:t>  Растительность (</a:t>
            </a:r>
            <a:r>
              <a:rPr lang="ru-RU" sz="3200" dirty="0">
                <a:solidFill>
                  <a:srgbClr val="00B050"/>
                </a:solidFill>
                <a:latin typeface="Calibri" pitchFamily="34" charset="0"/>
              </a:rPr>
              <a:t>зеленым</a:t>
            </a:r>
            <a:r>
              <a:rPr lang="ru-RU" sz="3200" dirty="0">
                <a:latin typeface="Calibri" pitchFamily="34" charset="0"/>
              </a:rPr>
              <a:t> и 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белым</a:t>
            </a:r>
            <a:r>
              <a:rPr lang="ru-RU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ru-RU" sz="3200" dirty="0">
                <a:latin typeface="Calibri" pitchFamily="34" charset="0"/>
              </a:rPr>
              <a:t>цветом) </a:t>
            </a:r>
            <a:r>
              <a:rPr lang="ru-RU" sz="2600" i="1" dirty="0">
                <a:latin typeface="Calibri" pitchFamily="34" charset="0"/>
              </a:rPr>
              <a:t>(леса, сады, заросли кустарника)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sz="3200" dirty="0">
                <a:latin typeface="Calibri" pitchFamily="34" charset="0"/>
              </a:rPr>
              <a:t>  Искусственные сооружения</a:t>
            </a:r>
            <a:r>
              <a:rPr lang="ru-RU" sz="3200" dirty="0"/>
              <a:t> </a:t>
            </a:r>
            <a:r>
              <a:rPr lang="ru-RU" sz="2600" i="1" dirty="0">
                <a:latin typeface="Calibri" pitchFamily="34" charset="0"/>
              </a:rPr>
              <a:t>(дороги, мосты, отдельные сооружения)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sz="3200" dirty="0">
                <a:latin typeface="Calibri" pitchFamily="34" charset="0"/>
              </a:rPr>
              <a:t>  Обозначение рельефа </a:t>
            </a:r>
            <a:r>
              <a:rPr lang="ru-RU" sz="2600" i="1" dirty="0">
                <a:latin typeface="Calibri" pitchFamily="34" charset="0"/>
              </a:rPr>
              <a:t>(горизонтали, послойная окраска и т.д.)</a:t>
            </a:r>
          </a:p>
          <a:p>
            <a:pPr>
              <a:defRPr/>
            </a:pPr>
            <a:endParaRPr lang="ru-RU" sz="3200" dirty="0">
              <a:latin typeface="Calibri" pitchFamily="34" charset="0"/>
            </a:endParaRPr>
          </a:p>
          <a:p>
            <a:pPr>
              <a:defRPr/>
            </a:pPr>
            <a:endParaRPr lang="ru-RU" sz="3200" dirty="0">
              <a:latin typeface="Calibri" pitchFamily="34" charset="0"/>
            </a:endParaRPr>
          </a:p>
        </p:txBody>
      </p:sp>
      <p:sp>
        <p:nvSpPr>
          <p:cNvPr id="14341" name="TextBox 7"/>
          <p:cNvSpPr txBox="1">
            <a:spLocks noChangeArrowheads="1"/>
          </p:cNvSpPr>
          <p:nvPr/>
        </p:nvSpPr>
        <p:spPr bwMode="auto">
          <a:xfrm>
            <a:off x="323850" y="44450"/>
            <a:ext cx="84963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Calibri" pitchFamily="34" charset="0"/>
              </a:rPr>
              <a:t>Условные знаки</a:t>
            </a:r>
            <a:endParaRPr lang="ru-RU" sz="3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3" descr="bg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Рисунок 4" descr="b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285720" y="1928802"/>
            <a:ext cx="84963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dirty="0">
                <a:latin typeface="Calibri" pitchFamily="34" charset="0"/>
              </a:rPr>
              <a:t>Смысл</a:t>
            </a:r>
            <a:r>
              <a:rPr lang="ru-RU" sz="3200" b="1" dirty="0">
                <a:latin typeface="Calibri" pitchFamily="34" charset="0"/>
              </a:rPr>
              <a:t> условных знаков </a:t>
            </a:r>
            <a:r>
              <a:rPr lang="ru-RU" sz="3200" dirty="0">
                <a:latin typeface="Calibri" pitchFamily="34" charset="0"/>
              </a:rPr>
              <a:t>может отличаться на разных типах карт. </a:t>
            </a:r>
          </a:p>
          <a:p>
            <a:r>
              <a:rPr lang="ru-RU" sz="3200" dirty="0">
                <a:latin typeface="Calibri" pitchFamily="34" charset="0"/>
              </a:rPr>
              <a:t>Например, на картах для </a:t>
            </a:r>
            <a:r>
              <a:rPr lang="ru-RU" sz="3200" b="1" dirty="0">
                <a:latin typeface="Calibri" pitchFamily="34" charset="0"/>
              </a:rPr>
              <a:t>спортивного ориентирования</a:t>
            </a:r>
            <a:r>
              <a:rPr lang="ru-RU" sz="3200" dirty="0">
                <a:latin typeface="Calibri" pitchFamily="34" charset="0"/>
              </a:rPr>
              <a:t> условные знаки отличаются от знаков на </a:t>
            </a:r>
            <a:r>
              <a:rPr lang="ru-RU" sz="3200" b="1" dirty="0" err="1">
                <a:latin typeface="Calibri" pitchFamily="34" charset="0"/>
              </a:rPr>
              <a:t>топокартах</a:t>
            </a:r>
            <a:r>
              <a:rPr lang="ru-RU" sz="3200" dirty="0" smtClean="0">
                <a:latin typeface="Calibri" pitchFamily="34" charset="0"/>
              </a:rPr>
              <a:t>.</a:t>
            </a:r>
            <a:endParaRPr lang="ru-RU" sz="3200" dirty="0">
              <a:latin typeface="Calibri" pitchFamily="34" charset="0"/>
            </a:endParaRPr>
          </a:p>
        </p:txBody>
      </p:sp>
      <p:sp>
        <p:nvSpPr>
          <p:cNvPr id="15365" name="TextBox 7"/>
          <p:cNvSpPr txBox="1">
            <a:spLocks noChangeArrowheads="1"/>
          </p:cNvSpPr>
          <p:nvPr/>
        </p:nvSpPr>
        <p:spPr bwMode="auto">
          <a:xfrm>
            <a:off x="357158" y="642918"/>
            <a:ext cx="84963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>
                <a:latin typeface="Calibri" pitchFamily="34" charset="0"/>
              </a:rPr>
              <a:t>Условные знаки</a:t>
            </a:r>
            <a:endParaRPr lang="ru-RU" sz="36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3" descr="bg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Рисунок 4" descr="b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Box 5"/>
          <p:cNvSpPr txBox="1">
            <a:spLocks noChangeArrowheads="1"/>
          </p:cNvSpPr>
          <p:nvPr/>
        </p:nvSpPr>
        <p:spPr bwMode="auto">
          <a:xfrm>
            <a:off x="323850" y="1125538"/>
            <a:ext cx="84963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dirty="0">
                <a:latin typeface="Calibri" pitchFamily="34" charset="0"/>
              </a:rPr>
              <a:t>Условные знаки бывают</a:t>
            </a:r>
            <a:r>
              <a:rPr lang="en-US" sz="3200" dirty="0">
                <a:latin typeface="Calibri" pitchFamily="34" charset="0"/>
              </a:rPr>
              <a:t>:</a:t>
            </a:r>
          </a:p>
          <a:p>
            <a:pPr>
              <a:buFont typeface="Wingdings" pitchFamily="2" charset="2"/>
              <a:buChar char="§"/>
            </a:pPr>
            <a:r>
              <a:rPr lang="ru-RU" sz="3200" dirty="0">
                <a:latin typeface="Calibri" pitchFamily="34" charset="0"/>
              </a:rPr>
              <a:t>  Масштабные – размер знака на карте соответствует размеру объекта на местности </a:t>
            </a:r>
            <a:r>
              <a:rPr lang="ru-RU" sz="3200" i="1" dirty="0">
                <a:latin typeface="Calibri" pitchFamily="34" charset="0"/>
              </a:rPr>
              <a:t>(водоемы, леса, поля, крупные поселки и т.д.)</a:t>
            </a:r>
          </a:p>
          <a:p>
            <a:pPr>
              <a:buFont typeface="Wingdings" pitchFamily="2" charset="2"/>
              <a:buChar char="§"/>
            </a:pPr>
            <a:r>
              <a:rPr lang="ru-RU" sz="3200" dirty="0">
                <a:latin typeface="Calibri" pitchFamily="34" charset="0"/>
              </a:rPr>
              <a:t>  Внемасштабные – не отражают реальный размер объектов </a:t>
            </a:r>
            <a:r>
              <a:rPr lang="ru-RU" sz="3200" i="1" dirty="0">
                <a:latin typeface="Calibri" pitchFamily="34" charset="0"/>
              </a:rPr>
              <a:t>(отдельные строения, мосты, родники и т.д</a:t>
            </a:r>
            <a:r>
              <a:rPr lang="ru-RU" sz="3200" i="1" dirty="0" smtClean="0">
                <a:latin typeface="Calibri" pitchFamily="34" charset="0"/>
              </a:rPr>
              <a:t>.)</a:t>
            </a:r>
          </a:p>
          <a:p>
            <a:pPr>
              <a:buFont typeface="Wingdings" pitchFamily="2" charset="2"/>
              <a:buChar char="§"/>
            </a:pPr>
            <a:r>
              <a:rPr lang="ru-RU" sz="3200" i="1" dirty="0" smtClean="0">
                <a:latin typeface="Calibri" pitchFamily="34" charset="0"/>
              </a:rPr>
              <a:t>  </a:t>
            </a:r>
            <a:r>
              <a:rPr lang="ru-RU" sz="3200" dirty="0" smtClean="0">
                <a:latin typeface="Calibri" pitchFamily="34" charset="0"/>
              </a:rPr>
              <a:t>Дополнительные – подписи </a:t>
            </a:r>
            <a:r>
              <a:rPr lang="ru-RU" sz="3200" smtClean="0">
                <a:latin typeface="Calibri" pitchFamily="34" charset="0"/>
              </a:rPr>
              <a:t>к объектам</a:t>
            </a:r>
            <a:endParaRPr lang="ru-RU" sz="3200" dirty="0">
              <a:latin typeface="Calibri" pitchFamily="34" charset="0"/>
            </a:endParaRPr>
          </a:p>
          <a:p>
            <a:endParaRPr lang="ru-RU" sz="3200" dirty="0">
              <a:latin typeface="Calibri" pitchFamily="34" charset="0"/>
            </a:endParaRPr>
          </a:p>
          <a:p>
            <a:endParaRPr lang="ru-RU" sz="3200" dirty="0">
              <a:latin typeface="Calibri" pitchFamily="34" charset="0"/>
            </a:endParaRPr>
          </a:p>
        </p:txBody>
      </p:sp>
      <p:sp>
        <p:nvSpPr>
          <p:cNvPr id="16389" name="TextBox 7"/>
          <p:cNvSpPr txBox="1">
            <a:spLocks noChangeArrowheads="1"/>
          </p:cNvSpPr>
          <p:nvPr/>
        </p:nvSpPr>
        <p:spPr bwMode="auto">
          <a:xfrm>
            <a:off x="323850" y="46038"/>
            <a:ext cx="84963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Calibri" pitchFamily="34" charset="0"/>
              </a:rPr>
              <a:t>Условные знаки</a:t>
            </a:r>
            <a:endParaRPr lang="ru-RU" sz="3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3" descr="bg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Рисунок 4" descr="b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323850" y="1125538"/>
            <a:ext cx="849630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Calibri" pitchFamily="34" charset="0"/>
              </a:rPr>
              <a:t>Внемасштабные условные знаки бывают</a:t>
            </a:r>
            <a:r>
              <a:rPr lang="en-US" sz="3200">
                <a:latin typeface="Calibri" pitchFamily="34" charset="0"/>
              </a:rPr>
              <a:t>:</a:t>
            </a:r>
          </a:p>
          <a:p>
            <a:pPr>
              <a:buFont typeface="Wingdings" pitchFamily="2" charset="2"/>
              <a:buChar char="§"/>
            </a:pPr>
            <a:r>
              <a:rPr lang="ru-RU" sz="3200">
                <a:latin typeface="Calibri" pitchFamily="34" charset="0"/>
              </a:rPr>
              <a:t>  Линейные – длина соответствует масштабу, ширина стандартна </a:t>
            </a:r>
            <a:r>
              <a:rPr lang="ru-RU" sz="3200" i="1">
                <a:latin typeface="Calibri" pitchFamily="34" charset="0"/>
              </a:rPr>
              <a:t>(ручьи, насыпи,дороги)</a:t>
            </a:r>
          </a:p>
          <a:p>
            <a:pPr>
              <a:buFont typeface="Wingdings" pitchFamily="2" charset="2"/>
              <a:buChar char="§"/>
            </a:pPr>
            <a:r>
              <a:rPr lang="ru-RU" sz="3200">
                <a:latin typeface="Calibri" pitchFamily="34" charset="0"/>
              </a:rPr>
              <a:t>  Точечные – имеют </a:t>
            </a:r>
            <a:r>
              <a:rPr lang="ru-RU" sz="3200" b="1">
                <a:latin typeface="Calibri" pitchFamily="34" charset="0"/>
              </a:rPr>
              <a:t>базовую точку</a:t>
            </a:r>
            <a:r>
              <a:rPr lang="ru-RU" sz="3200">
                <a:latin typeface="Calibri" pitchFamily="34" charset="0"/>
              </a:rPr>
              <a:t> – где реально находится объект </a:t>
            </a:r>
            <a:r>
              <a:rPr lang="ru-RU" sz="3200" i="1">
                <a:latin typeface="Calibri" pitchFamily="34" charset="0"/>
              </a:rPr>
              <a:t>(отдельные строения, мосты, родники и т.д.)</a:t>
            </a:r>
            <a:endParaRPr lang="ru-RU" sz="2600" i="1">
              <a:latin typeface="Calibri" pitchFamily="34" charset="0"/>
            </a:endParaRPr>
          </a:p>
          <a:p>
            <a:endParaRPr lang="ru-RU" sz="3200">
              <a:latin typeface="Calibri" pitchFamily="34" charset="0"/>
            </a:endParaRPr>
          </a:p>
          <a:p>
            <a:endParaRPr lang="ru-RU" sz="3200">
              <a:latin typeface="Calibri" pitchFamily="34" charset="0"/>
            </a:endParaRPr>
          </a:p>
        </p:txBody>
      </p:sp>
      <p:sp>
        <p:nvSpPr>
          <p:cNvPr id="17413" name="TextBox 7"/>
          <p:cNvSpPr txBox="1">
            <a:spLocks noChangeArrowheads="1"/>
          </p:cNvSpPr>
          <p:nvPr/>
        </p:nvSpPr>
        <p:spPr bwMode="auto">
          <a:xfrm>
            <a:off x="323850" y="46038"/>
            <a:ext cx="84963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Calibri" pitchFamily="34" charset="0"/>
              </a:rPr>
              <a:t>Условные знаки</a:t>
            </a:r>
            <a:endParaRPr lang="ru-RU" sz="3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Рисунок 3" descr="bg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500090"/>
            <a:ext cx="914400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Рисунок 4" descr="bg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TextBox 5"/>
          <p:cNvSpPr txBox="1">
            <a:spLocks noChangeArrowheads="1"/>
          </p:cNvSpPr>
          <p:nvPr/>
        </p:nvSpPr>
        <p:spPr bwMode="auto">
          <a:xfrm>
            <a:off x="323850" y="1125538"/>
            <a:ext cx="84963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3200">
              <a:latin typeface="Calibri" pitchFamily="34" charset="0"/>
            </a:endParaRPr>
          </a:p>
          <a:p>
            <a:endParaRPr lang="ru-RU" sz="3200">
              <a:latin typeface="Calibri" pitchFamily="34" charset="0"/>
            </a:endParaRPr>
          </a:p>
        </p:txBody>
      </p:sp>
      <p:sp>
        <p:nvSpPr>
          <p:cNvPr id="1030" name="TextBox 7"/>
          <p:cNvSpPr txBox="1">
            <a:spLocks noChangeArrowheads="1"/>
          </p:cNvSpPr>
          <p:nvPr/>
        </p:nvSpPr>
        <p:spPr bwMode="auto">
          <a:xfrm>
            <a:off x="323850" y="46038"/>
            <a:ext cx="84963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Calibri" pitchFamily="34" charset="0"/>
              </a:rPr>
              <a:t>Условные знаки - гидрография</a:t>
            </a:r>
            <a:endParaRPr lang="ru-RU" sz="3600">
              <a:latin typeface="Calibri" pitchFamily="34" charset="0"/>
            </a:endParaRPr>
          </a:p>
        </p:txBody>
      </p:sp>
      <p:graphicFrame>
        <p:nvGraphicFramePr>
          <p:cNvPr id="1026" name="Object 25"/>
          <p:cNvGraphicFramePr>
            <a:graphicFrameLocks noChangeAspect="1"/>
          </p:cNvGraphicFramePr>
          <p:nvPr/>
        </p:nvGraphicFramePr>
        <p:xfrm>
          <a:off x="323850" y="620713"/>
          <a:ext cx="1604963" cy="518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Picture" r:id="rId5" imgW="1724864" imgH="5572674" progId="Word.Picture.8">
                  <p:embed/>
                </p:oleObj>
              </mc:Choice>
              <mc:Fallback>
                <p:oleObj name="Picture" r:id="rId5" imgW="1724864" imgH="5572674" progId="Word.Picture.8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620713"/>
                        <a:ext cx="1604963" cy="518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Прямоугольник 6"/>
          <p:cNvSpPr>
            <a:spLocks noChangeArrowheads="1"/>
          </p:cNvSpPr>
          <p:nvPr/>
        </p:nvSpPr>
        <p:spPr bwMode="auto">
          <a:xfrm>
            <a:off x="2051050" y="3573463"/>
            <a:ext cx="6624638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600" b="1">
                <a:latin typeface="Calibri" pitchFamily="34" charset="0"/>
              </a:rPr>
              <a:t>Пример с бродом:</a:t>
            </a:r>
          </a:p>
          <a:p>
            <a:r>
              <a:rPr lang="ru-RU" sz="2600">
                <a:latin typeface="Calibri" pitchFamily="34" charset="0"/>
              </a:rPr>
              <a:t> 1,2—глубина, 180—длина в метрах, Т—характер грунта, 0,5—скорость течения в м/сек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95513" y="692150"/>
            <a:ext cx="6624637" cy="20621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latin typeface="+mn-lt"/>
              </a:rPr>
              <a:t>На подробных картах может содержаться информация о направлении и скорости течения, глубине, характере дна и пр.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3" descr="bg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Рисунок 4" descr="b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23850" y="1125538"/>
            <a:ext cx="84963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3200">
              <a:latin typeface="Calibri" pitchFamily="34" charset="0"/>
            </a:endParaRPr>
          </a:p>
          <a:p>
            <a:endParaRPr lang="ru-RU" sz="3200">
              <a:latin typeface="Calibri" pitchFamily="34" charset="0"/>
            </a:endParaRPr>
          </a:p>
        </p:txBody>
      </p:sp>
      <p:sp>
        <p:nvSpPr>
          <p:cNvPr id="18437" name="TextBox 7"/>
          <p:cNvSpPr txBox="1">
            <a:spLocks noChangeArrowheads="1"/>
          </p:cNvSpPr>
          <p:nvPr/>
        </p:nvSpPr>
        <p:spPr bwMode="auto">
          <a:xfrm>
            <a:off x="323850" y="46038"/>
            <a:ext cx="84963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Calibri" pitchFamily="34" charset="0"/>
              </a:rPr>
              <a:t>Условные знаки - растительность</a:t>
            </a:r>
            <a:endParaRPr lang="ru-RU" sz="3600">
              <a:latin typeface="Calibri" pitchFamily="34" charset="0"/>
            </a:endParaRPr>
          </a:p>
        </p:txBody>
      </p:sp>
      <p:sp>
        <p:nvSpPr>
          <p:cNvPr id="18438" name="Прямоугольник 6"/>
          <p:cNvSpPr>
            <a:spLocks noChangeArrowheads="1"/>
          </p:cNvSpPr>
          <p:nvPr/>
        </p:nvSpPr>
        <p:spPr bwMode="auto">
          <a:xfrm>
            <a:off x="3348038" y="2492375"/>
            <a:ext cx="5616575" cy="289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600" b="1">
                <a:latin typeface="Calibri" pitchFamily="34" charset="0"/>
              </a:rPr>
              <a:t>Пример с лесом:</a:t>
            </a:r>
          </a:p>
          <a:p>
            <a:r>
              <a:rPr lang="ru-RU" sz="2600">
                <a:latin typeface="Calibri" pitchFamily="34" charset="0"/>
              </a:rPr>
              <a:t> Сосновый лес,</a:t>
            </a:r>
          </a:p>
          <a:p>
            <a:r>
              <a:rPr lang="ru-RU" sz="2600">
                <a:latin typeface="Calibri" pitchFamily="34" charset="0"/>
              </a:rPr>
              <a:t>В числителе – средняя высота дерева </a:t>
            </a:r>
            <a:r>
              <a:rPr lang="ru-RU" sz="2600" i="1">
                <a:latin typeface="Calibri" pitchFamily="34" charset="0"/>
              </a:rPr>
              <a:t>(25)</a:t>
            </a:r>
            <a:r>
              <a:rPr lang="ru-RU" sz="2600">
                <a:latin typeface="Calibri" pitchFamily="34" charset="0"/>
              </a:rPr>
              <a:t>, в знаменателе – средний диаметр ствола </a:t>
            </a:r>
            <a:r>
              <a:rPr lang="ru-RU" sz="2600" i="1">
                <a:latin typeface="Calibri" pitchFamily="34" charset="0"/>
              </a:rPr>
              <a:t>(0.30)</a:t>
            </a:r>
            <a:r>
              <a:rPr lang="ru-RU" sz="2600">
                <a:latin typeface="Calibri" pitchFamily="34" charset="0"/>
              </a:rPr>
              <a:t>. Цифра после дроби – среднее расстояние между стволами </a:t>
            </a:r>
            <a:r>
              <a:rPr lang="ru-RU" sz="2600" i="1">
                <a:latin typeface="Calibri" pitchFamily="34" charset="0"/>
              </a:rPr>
              <a:t>(6)</a:t>
            </a:r>
            <a:r>
              <a:rPr lang="ru-RU" sz="2600">
                <a:latin typeface="Calibri" pitchFamily="34" charset="0"/>
              </a:rPr>
              <a:t>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0825" y="692150"/>
            <a:ext cx="8569325" cy="13398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700" dirty="0" smtClean="0">
                <a:latin typeface="+mn-lt"/>
              </a:rPr>
              <a:t>Существует</a:t>
            </a:r>
            <a:r>
              <a:rPr lang="en-US" sz="2700" dirty="0" smtClean="0">
                <a:latin typeface="+mn-lt"/>
              </a:rPr>
              <a:t> </a:t>
            </a:r>
            <a:r>
              <a:rPr lang="ru-RU" sz="2700" dirty="0" smtClean="0">
                <a:latin typeface="+mn-lt"/>
              </a:rPr>
              <a:t>также </a:t>
            </a:r>
            <a:r>
              <a:rPr lang="ru-RU" sz="2700" dirty="0">
                <a:latin typeface="+mn-lt"/>
              </a:rPr>
              <a:t>масса условных знаков для обозначения характера растительности, цвет штриховки может обозначать плотность или проходимость леса.</a:t>
            </a:r>
          </a:p>
        </p:txBody>
      </p:sp>
      <p:pic>
        <p:nvPicPr>
          <p:cNvPr id="18440" name="Picture 2" descr="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2420938"/>
            <a:ext cx="2746375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3" descr="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4076700"/>
            <a:ext cx="272732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3" descr="bg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Рисунок 4" descr="b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Box 5"/>
          <p:cNvSpPr txBox="1">
            <a:spLocks noChangeArrowheads="1"/>
          </p:cNvSpPr>
          <p:nvPr/>
        </p:nvSpPr>
        <p:spPr bwMode="auto">
          <a:xfrm>
            <a:off x="323850" y="1125538"/>
            <a:ext cx="84963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3200">
              <a:latin typeface="Calibri" pitchFamily="34" charset="0"/>
            </a:endParaRPr>
          </a:p>
          <a:p>
            <a:endParaRPr lang="ru-RU" sz="3200">
              <a:latin typeface="Calibri" pitchFamily="34" charset="0"/>
            </a:endParaRPr>
          </a:p>
        </p:txBody>
      </p:sp>
      <p:sp>
        <p:nvSpPr>
          <p:cNvPr id="19461" name="TextBox 7"/>
          <p:cNvSpPr txBox="1">
            <a:spLocks noChangeArrowheads="1"/>
          </p:cNvSpPr>
          <p:nvPr/>
        </p:nvSpPr>
        <p:spPr bwMode="auto">
          <a:xfrm>
            <a:off x="323850" y="36513"/>
            <a:ext cx="8496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latin typeface="Calibri" pitchFamily="34" charset="0"/>
              </a:rPr>
              <a:t>Условные знаки – искусственные сооружения</a:t>
            </a:r>
            <a:endParaRPr lang="ru-RU" sz="3200">
              <a:latin typeface="Calibri" pitchFamily="34" charset="0"/>
            </a:endParaRPr>
          </a:p>
        </p:txBody>
      </p:sp>
      <p:sp>
        <p:nvSpPr>
          <p:cNvPr id="19462" name="Прямоугольник 7"/>
          <p:cNvSpPr>
            <a:spLocks noChangeArrowheads="1"/>
          </p:cNvSpPr>
          <p:nvPr/>
        </p:nvSpPr>
        <p:spPr bwMode="auto">
          <a:xfrm>
            <a:off x="250825" y="692150"/>
            <a:ext cx="85693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3200">
              <a:latin typeface="Calibri" pitchFamily="34" charset="0"/>
            </a:endParaRPr>
          </a:p>
        </p:txBody>
      </p:sp>
      <p:pic>
        <p:nvPicPr>
          <p:cNvPr id="19463" name="Picture 2" descr="28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1052513"/>
            <a:ext cx="7921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3" descr="28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2565400"/>
            <a:ext cx="24352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5" descr="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9750" y="3933825"/>
            <a:ext cx="25558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6" name="Прямоугольник 6"/>
          <p:cNvSpPr>
            <a:spLocks noChangeArrowheads="1"/>
          </p:cNvSpPr>
          <p:nvPr/>
        </p:nvSpPr>
        <p:spPr bwMode="auto">
          <a:xfrm>
            <a:off x="1547813" y="1052513"/>
            <a:ext cx="5616575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600" b="1">
                <a:latin typeface="Calibri" pitchFamily="34" charset="0"/>
              </a:rPr>
              <a:t>Церковь. </a:t>
            </a:r>
            <a:r>
              <a:rPr lang="ru-RU" sz="2600">
                <a:latin typeface="Calibri" pitchFamily="34" charset="0"/>
              </a:rPr>
              <a:t>Знак симметричный, базовая точка в геометрическом центре.</a:t>
            </a:r>
          </a:p>
        </p:txBody>
      </p:sp>
      <p:sp>
        <p:nvSpPr>
          <p:cNvPr id="19467" name="Прямоугольник 6"/>
          <p:cNvSpPr>
            <a:spLocks noChangeArrowheads="1"/>
          </p:cNvSpPr>
          <p:nvPr/>
        </p:nvSpPr>
        <p:spPr bwMode="auto">
          <a:xfrm>
            <a:off x="3203575" y="2420938"/>
            <a:ext cx="5616575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600" b="1">
                <a:latin typeface="Calibri" pitchFamily="34" charset="0"/>
              </a:rPr>
              <a:t>Аэропорт и гидродром. </a:t>
            </a:r>
            <a:r>
              <a:rPr lang="ru-RU" sz="2600">
                <a:latin typeface="Calibri" pitchFamily="34" charset="0"/>
              </a:rPr>
              <a:t>Знак типа </a:t>
            </a:r>
            <a:r>
              <a:rPr lang="en-US" sz="2600">
                <a:latin typeface="Calibri" pitchFamily="34" charset="0"/>
              </a:rPr>
              <a:t>“</a:t>
            </a:r>
            <a:r>
              <a:rPr lang="ru-RU" sz="2600">
                <a:latin typeface="Calibri" pitchFamily="34" charset="0"/>
              </a:rPr>
              <a:t>симметричный конус</a:t>
            </a:r>
            <a:r>
              <a:rPr lang="en-US" sz="2600">
                <a:latin typeface="Calibri" pitchFamily="34" charset="0"/>
              </a:rPr>
              <a:t>”</a:t>
            </a:r>
            <a:r>
              <a:rPr lang="ru-RU" sz="2600">
                <a:latin typeface="Calibri" pitchFamily="34" charset="0"/>
              </a:rPr>
              <a:t>, базовая точка в середине основания.</a:t>
            </a:r>
          </a:p>
        </p:txBody>
      </p:sp>
      <p:sp>
        <p:nvSpPr>
          <p:cNvPr id="19468" name="Прямоугольник 6"/>
          <p:cNvSpPr>
            <a:spLocks noChangeArrowheads="1"/>
          </p:cNvSpPr>
          <p:nvPr/>
        </p:nvSpPr>
        <p:spPr bwMode="auto">
          <a:xfrm>
            <a:off x="3203575" y="3860800"/>
            <a:ext cx="5616575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600" b="1">
                <a:latin typeface="Calibri" pitchFamily="34" charset="0"/>
              </a:rPr>
              <a:t>Завод, фабрика, мельница. </a:t>
            </a:r>
            <a:r>
              <a:rPr lang="ru-RU" sz="2600">
                <a:latin typeface="Calibri" pitchFamily="34" charset="0"/>
              </a:rPr>
              <a:t>У</a:t>
            </a:r>
            <a:r>
              <a:rPr lang="ru-RU" sz="2600" b="1">
                <a:latin typeface="Calibri" pitchFamily="34" charset="0"/>
              </a:rPr>
              <a:t> </a:t>
            </a:r>
            <a:r>
              <a:rPr lang="ru-RU" sz="2600">
                <a:latin typeface="Calibri" pitchFamily="34" charset="0"/>
              </a:rPr>
              <a:t>знаков типа </a:t>
            </a:r>
            <a:r>
              <a:rPr lang="en-US" sz="2600">
                <a:latin typeface="Calibri" pitchFamily="34" charset="0"/>
              </a:rPr>
              <a:t>“</a:t>
            </a:r>
            <a:r>
              <a:rPr lang="ru-RU" sz="2600">
                <a:latin typeface="Calibri" pitchFamily="34" charset="0"/>
              </a:rPr>
              <a:t>флажок</a:t>
            </a:r>
            <a:r>
              <a:rPr lang="en-US" sz="2600">
                <a:latin typeface="Calibri" pitchFamily="34" charset="0"/>
              </a:rPr>
              <a:t>”</a:t>
            </a:r>
            <a:r>
              <a:rPr lang="ru-RU" sz="2600">
                <a:latin typeface="Calibri" pitchFamily="34" charset="0"/>
              </a:rPr>
              <a:t> базовая точка в основании вертикальной черты.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3" descr="bg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Рисунок 4" descr="b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323850" y="1125538"/>
            <a:ext cx="84963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539750" algn="l"/>
              </a:tabLst>
            </a:pPr>
            <a:r>
              <a:rPr lang="ru-RU" sz="3200" b="1" dirty="0">
                <a:latin typeface="Calibri" pitchFamily="34" charset="0"/>
              </a:rPr>
              <a:t>Рельеф</a:t>
            </a:r>
            <a:r>
              <a:rPr lang="ru-RU" sz="3200" dirty="0">
                <a:latin typeface="Calibri" pitchFamily="34" charset="0"/>
              </a:rPr>
              <a:t> – совокупность неровностей земной поверхности (как правило наносится на карту 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коричневым цветом</a:t>
            </a:r>
            <a:r>
              <a:rPr lang="ru-RU" sz="3200" dirty="0">
                <a:latin typeface="Calibri" pitchFamily="34" charset="0"/>
              </a:rPr>
              <a:t>)</a:t>
            </a:r>
            <a:r>
              <a:rPr lang="en-US" sz="3200" dirty="0">
                <a:latin typeface="Calibri" pitchFamily="34" charset="0"/>
              </a:rPr>
              <a:t>:</a:t>
            </a:r>
          </a:p>
          <a:p>
            <a:pPr>
              <a:buFont typeface="Wingdings" pitchFamily="2" charset="2"/>
              <a:buChar char="§"/>
              <a:tabLst>
                <a:tab pos="539750" algn="l"/>
              </a:tabLst>
            </a:pPr>
            <a:r>
              <a:rPr lang="ru-RU" sz="3200" dirty="0">
                <a:latin typeface="Calibri" pitchFamily="34" charset="0"/>
              </a:rPr>
              <a:t>  Горизонтали</a:t>
            </a:r>
          </a:p>
          <a:p>
            <a:pPr>
              <a:buFont typeface="Wingdings" pitchFamily="2" charset="2"/>
              <a:buChar char="§"/>
              <a:tabLst>
                <a:tab pos="539750" algn="l"/>
              </a:tabLst>
            </a:pPr>
            <a:r>
              <a:rPr lang="ru-RU" sz="3200" dirty="0">
                <a:latin typeface="Calibri" pitchFamily="34" charset="0"/>
              </a:rPr>
              <a:t>  Доп. Спецзнаки (</a:t>
            </a:r>
            <a:r>
              <a:rPr lang="ru-RU" sz="3200" i="1" dirty="0">
                <a:latin typeface="Calibri" pitchFamily="34" charset="0"/>
              </a:rPr>
              <a:t>ямы, бугры, насыпы и т.д.</a:t>
            </a:r>
            <a:r>
              <a:rPr lang="ru-RU" sz="3200" dirty="0">
                <a:latin typeface="Calibri" pitchFamily="34" charset="0"/>
              </a:rPr>
              <a:t>)</a:t>
            </a:r>
          </a:p>
          <a:p>
            <a:pPr>
              <a:buFont typeface="Wingdings" pitchFamily="2" charset="2"/>
              <a:buChar char="§"/>
              <a:tabLst>
                <a:tab pos="539750" algn="l"/>
              </a:tabLst>
            </a:pPr>
            <a:r>
              <a:rPr lang="ru-RU" sz="3200" dirty="0">
                <a:latin typeface="Calibri" pitchFamily="34" charset="0"/>
              </a:rPr>
              <a:t>  Послойная окраска (чем больше высота, тем темнее цвет)</a:t>
            </a:r>
          </a:p>
          <a:p>
            <a:pPr>
              <a:buFont typeface="Wingdings" pitchFamily="2" charset="2"/>
              <a:buChar char="§"/>
              <a:tabLst>
                <a:tab pos="539750" algn="l"/>
              </a:tabLst>
            </a:pPr>
            <a:r>
              <a:rPr lang="ru-RU" sz="3200" dirty="0">
                <a:latin typeface="Calibri" pitchFamily="34" charset="0"/>
              </a:rPr>
              <a:t>  Отмывка – </a:t>
            </a:r>
            <a:r>
              <a:rPr lang="ru-RU" sz="3200" dirty="0" err="1">
                <a:latin typeface="Calibri" pitchFamily="34" charset="0"/>
              </a:rPr>
              <a:t>оттенение</a:t>
            </a:r>
            <a:r>
              <a:rPr lang="ru-RU" sz="3200" dirty="0">
                <a:latin typeface="Calibri" pitchFamily="34" charset="0"/>
              </a:rPr>
              <a:t> скатов неровностей</a:t>
            </a:r>
          </a:p>
          <a:p>
            <a:pPr>
              <a:tabLst>
                <a:tab pos="539750" algn="l"/>
              </a:tabLst>
            </a:pPr>
            <a:endParaRPr lang="ru-RU" sz="3200" dirty="0">
              <a:latin typeface="Calibri" pitchFamily="34" charset="0"/>
            </a:endParaRPr>
          </a:p>
        </p:txBody>
      </p:sp>
      <p:sp>
        <p:nvSpPr>
          <p:cNvPr id="20485" name="TextBox 7"/>
          <p:cNvSpPr txBox="1">
            <a:spLocks noChangeArrowheads="1"/>
          </p:cNvSpPr>
          <p:nvPr/>
        </p:nvSpPr>
        <p:spPr bwMode="auto">
          <a:xfrm>
            <a:off x="323850" y="46038"/>
            <a:ext cx="8496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Calibri" pitchFamily="34" charset="0"/>
              </a:rPr>
              <a:t>Обозначение рельефа</a:t>
            </a:r>
            <a:endParaRPr lang="ru-RU" sz="3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3" descr="bg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Рисунок 4" descr="b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TextBox 5"/>
          <p:cNvSpPr txBox="1">
            <a:spLocks noChangeArrowheads="1"/>
          </p:cNvSpPr>
          <p:nvPr/>
        </p:nvSpPr>
        <p:spPr bwMode="auto">
          <a:xfrm>
            <a:off x="323850" y="1628775"/>
            <a:ext cx="84963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latin typeface="Calibri" pitchFamily="34" charset="0"/>
              </a:rPr>
              <a:t>Карта</a:t>
            </a:r>
            <a:r>
              <a:rPr lang="ru-RU" sz="3600">
                <a:latin typeface="Calibri" pitchFamily="34" charset="0"/>
              </a:rPr>
              <a:t> – это уменьшенное обобщенное изображение земной поверхности на плоскости, построенное в определенной картографической проекции с помощью специальных условных знаков.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3" descr="bg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Рисунок 4" descr="b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285720" y="642918"/>
            <a:ext cx="84963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539750" algn="l"/>
              </a:tabLst>
            </a:pPr>
            <a:r>
              <a:rPr lang="ru-RU" sz="3200" b="1" dirty="0">
                <a:latin typeface="Calibri" pitchFamily="34" charset="0"/>
              </a:rPr>
              <a:t>Горизонтали </a:t>
            </a:r>
            <a:r>
              <a:rPr lang="ru-RU" sz="3200" dirty="0">
                <a:latin typeface="Calibri" pitchFamily="34" charset="0"/>
              </a:rPr>
              <a:t>– линии одинаковой высоты над уровнем моря</a:t>
            </a:r>
            <a:r>
              <a:rPr lang="en-US" sz="3200" dirty="0">
                <a:latin typeface="Calibri" pitchFamily="34" charset="0"/>
              </a:rPr>
              <a:t>. </a:t>
            </a:r>
            <a:r>
              <a:rPr lang="ru-RU" sz="3200" dirty="0">
                <a:latin typeface="Calibri" pitchFamily="34" charset="0"/>
              </a:rPr>
              <a:t>Чем плотнее проведены линии, тем круче склон</a:t>
            </a:r>
            <a:r>
              <a:rPr lang="ru-RU" sz="3200" dirty="0" smtClean="0">
                <a:latin typeface="Calibri" pitchFamily="34" charset="0"/>
              </a:rPr>
              <a:t>! </a:t>
            </a:r>
          </a:p>
          <a:p>
            <a:pPr>
              <a:tabLst>
                <a:tab pos="539750" algn="l"/>
              </a:tabLst>
            </a:pPr>
            <a:r>
              <a:rPr lang="ru-RU" sz="3200" dirty="0" smtClean="0">
                <a:latin typeface="Calibri" pitchFamily="34" charset="0"/>
              </a:rPr>
              <a:t>Направление ската обозначается </a:t>
            </a:r>
            <a:r>
              <a:rPr lang="ru-RU" sz="3200" b="1" dirty="0" err="1" smtClean="0">
                <a:latin typeface="Calibri" pitchFamily="34" charset="0"/>
              </a:rPr>
              <a:t>бергштрихом</a:t>
            </a:r>
            <a:endParaRPr lang="ru-RU" sz="3200" b="1" dirty="0">
              <a:latin typeface="Calibri" pitchFamily="34" charset="0"/>
            </a:endParaRPr>
          </a:p>
        </p:txBody>
      </p:sp>
      <p:sp>
        <p:nvSpPr>
          <p:cNvPr id="21509" name="TextBox 7"/>
          <p:cNvSpPr txBox="1">
            <a:spLocks noChangeArrowheads="1"/>
          </p:cNvSpPr>
          <p:nvPr/>
        </p:nvSpPr>
        <p:spPr bwMode="auto">
          <a:xfrm>
            <a:off x="323850" y="46038"/>
            <a:ext cx="8496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Calibri" pitchFamily="34" charset="0"/>
              </a:rPr>
              <a:t>Обозначение рельефа</a:t>
            </a:r>
            <a:endParaRPr lang="ru-RU" sz="3600">
              <a:latin typeface="Calibri" pitchFamily="34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/>
          <a:srcRect t="22222" r="29465" b="30159"/>
          <a:stretch>
            <a:fillRect/>
          </a:stretch>
        </p:blipFill>
        <p:spPr bwMode="auto">
          <a:xfrm>
            <a:off x="1571604" y="2857496"/>
            <a:ext cx="5643571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3" descr="bg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Рисунок 4" descr="b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323850" y="795393"/>
            <a:ext cx="84963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539750" algn="l"/>
              </a:tabLst>
            </a:pPr>
            <a:r>
              <a:rPr lang="ru-RU" sz="3200" b="1" dirty="0" smtClean="0">
                <a:latin typeface="Calibri" pitchFamily="34" charset="0"/>
              </a:rPr>
              <a:t>Высота </a:t>
            </a:r>
            <a:r>
              <a:rPr lang="ru-RU" sz="3200" b="1" dirty="0">
                <a:latin typeface="Calibri" pitchFamily="34" charset="0"/>
              </a:rPr>
              <a:t>сечения </a:t>
            </a:r>
            <a:r>
              <a:rPr lang="ru-RU" sz="3200" b="1" dirty="0" smtClean="0">
                <a:latin typeface="Calibri" pitchFamily="34" charset="0"/>
              </a:rPr>
              <a:t>рельефа</a:t>
            </a:r>
            <a:r>
              <a:rPr lang="ru-RU" sz="3200" dirty="0" smtClean="0">
                <a:latin typeface="Calibri" pitchFamily="34" charset="0"/>
              </a:rPr>
              <a:t> </a:t>
            </a:r>
            <a:r>
              <a:rPr lang="ru-RU" sz="3200" dirty="0">
                <a:latin typeface="Calibri" pitchFamily="34" charset="0"/>
              </a:rPr>
              <a:t>– расстояние между горизонталями в метрах.</a:t>
            </a:r>
            <a:endParaRPr lang="en-US" sz="3200" dirty="0">
              <a:latin typeface="Calibri" pitchFamily="34" charset="0"/>
            </a:endParaRPr>
          </a:p>
          <a:p>
            <a:pPr>
              <a:tabLst>
                <a:tab pos="539750" algn="l"/>
              </a:tabLst>
            </a:pPr>
            <a:endParaRPr lang="ru-RU" sz="3200" dirty="0">
              <a:latin typeface="Calibri" pitchFamily="34" charset="0"/>
            </a:endParaRPr>
          </a:p>
          <a:p>
            <a:pPr>
              <a:tabLst>
                <a:tab pos="539750" algn="l"/>
              </a:tabLst>
            </a:pPr>
            <a:endParaRPr lang="ru-RU" sz="3200" dirty="0">
              <a:latin typeface="Calibri" pitchFamily="34" charset="0"/>
            </a:endParaRPr>
          </a:p>
        </p:txBody>
      </p:sp>
      <p:sp>
        <p:nvSpPr>
          <p:cNvPr id="21509" name="TextBox 7"/>
          <p:cNvSpPr txBox="1">
            <a:spLocks noChangeArrowheads="1"/>
          </p:cNvSpPr>
          <p:nvPr/>
        </p:nvSpPr>
        <p:spPr bwMode="auto">
          <a:xfrm>
            <a:off x="323850" y="46038"/>
            <a:ext cx="8496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Calibri" pitchFamily="34" charset="0"/>
              </a:rPr>
              <a:t>Обозначение рельефа</a:t>
            </a:r>
            <a:endParaRPr lang="ru-RU" sz="3600">
              <a:latin typeface="Calibri" pitchFamily="34" charset="0"/>
            </a:endParaRPr>
          </a:p>
        </p:txBody>
      </p:sp>
      <p:pic>
        <p:nvPicPr>
          <p:cNvPr id="38915" name="Picture 3" descr="D:\-=Туризм=-\Туризм\Документация\Лекции\Ориентирование\Лекция\Сечение.jpg"/>
          <p:cNvPicPr>
            <a:picLocks noChangeAspect="1" noChangeArrowheads="1"/>
          </p:cNvPicPr>
          <p:nvPr/>
        </p:nvPicPr>
        <p:blipFill>
          <a:blip r:embed="rId4"/>
          <a:srcRect b="6937"/>
          <a:stretch>
            <a:fillRect/>
          </a:stretch>
        </p:blipFill>
        <p:spPr bwMode="auto">
          <a:xfrm>
            <a:off x="1928794" y="1785926"/>
            <a:ext cx="4111634" cy="3357586"/>
          </a:xfrm>
          <a:prstGeom prst="rect">
            <a:avLst/>
          </a:prstGeom>
          <a:noFill/>
        </p:spPr>
      </p:pic>
      <p:sp>
        <p:nvSpPr>
          <p:cNvPr id="8" name="Правая круглая скобка 7"/>
          <p:cNvSpPr/>
          <p:nvPr/>
        </p:nvSpPr>
        <p:spPr>
          <a:xfrm>
            <a:off x="5429256" y="2143116"/>
            <a:ext cx="357190" cy="642942"/>
          </a:xfrm>
          <a:prstGeom prst="rightBracket">
            <a:avLst>
              <a:gd name="adj" fmla="val 0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786446" y="2285992"/>
            <a:ext cx="2067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Высота сечения рельефа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3" descr="bg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Рисунок 4" descr="b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Box 5"/>
          <p:cNvSpPr txBox="1">
            <a:spLocks noChangeArrowheads="1"/>
          </p:cNvSpPr>
          <p:nvPr/>
        </p:nvSpPr>
        <p:spPr bwMode="auto">
          <a:xfrm>
            <a:off x="323850" y="1125538"/>
            <a:ext cx="8496300" cy="447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539750" algn="l"/>
              </a:tabLst>
            </a:pPr>
            <a:r>
              <a:rPr lang="ru-RU" sz="3200" b="1">
                <a:latin typeface="Calibri" pitchFamily="34" charset="0"/>
              </a:rPr>
              <a:t>Ориентирование </a:t>
            </a:r>
            <a:r>
              <a:rPr lang="ru-RU" sz="3200">
                <a:latin typeface="Calibri" pitchFamily="34" charset="0"/>
              </a:rPr>
              <a:t>–</a:t>
            </a:r>
            <a:r>
              <a:rPr lang="ru-RU" sz="3200" b="1">
                <a:latin typeface="Calibri" pitchFamily="34" charset="0"/>
              </a:rPr>
              <a:t> </a:t>
            </a:r>
            <a:r>
              <a:rPr lang="ru-RU" sz="3200">
                <a:latin typeface="Calibri" pitchFamily="34" charset="0"/>
              </a:rPr>
              <a:t>это процесс определения своего местонахождения и нужного направления движения, используя </a:t>
            </a:r>
            <a:r>
              <a:rPr lang="ru-RU" sz="3200" b="1">
                <a:latin typeface="Calibri" pitchFamily="34" charset="0"/>
              </a:rPr>
              <a:t>ориентиры</a:t>
            </a:r>
            <a:r>
              <a:rPr lang="en-US" sz="3200">
                <a:latin typeface="Calibri" pitchFamily="34" charset="0"/>
              </a:rPr>
              <a:t> (</a:t>
            </a:r>
            <a:r>
              <a:rPr lang="ru-RU" sz="3200">
                <a:latin typeface="Calibri" pitchFamily="34" charset="0"/>
              </a:rPr>
              <a:t>точечные, линейные, площадные</a:t>
            </a:r>
            <a:r>
              <a:rPr lang="en-US" sz="3200">
                <a:latin typeface="Calibri" pitchFamily="34" charset="0"/>
              </a:rPr>
              <a:t>)</a:t>
            </a:r>
            <a:r>
              <a:rPr lang="ru-RU" sz="3200">
                <a:latin typeface="Calibri" pitchFamily="34" charset="0"/>
              </a:rPr>
              <a:t>.</a:t>
            </a:r>
          </a:p>
          <a:p>
            <a:pPr>
              <a:tabLst>
                <a:tab pos="539750" algn="l"/>
              </a:tabLst>
            </a:pPr>
            <a:endParaRPr lang="ru-RU" sz="3200">
              <a:latin typeface="Calibri" pitchFamily="34" charset="0"/>
            </a:endParaRPr>
          </a:p>
          <a:p>
            <a:pPr>
              <a:tabLst>
                <a:tab pos="539750" algn="l"/>
              </a:tabLst>
            </a:pPr>
            <a:r>
              <a:rPr lang="ru-RU" sz="3200">
                <a:latin typeface="Calibri" pitchFamily="34" charset="0"/>
              </a:rPr>
              <a:t>Ориентиры – </a:t>
            </a:r>
            <a:r>
              <a:rPr lang="ru-RU" sz="3200" i="1">
                <a:latin typeface="Calibri" pitchFamily="34" charset="0"/>
              </a:rPr>
              <a:t>выделяющиеся</a:t>
            </a:r>
            <a:r>
              <a:rPr lang="ru-RU" sz="3200">
                <a:latin typeface="Calibri" pitchFamily="34" charset="0"/>
              </a:rPr>
              <a:t> объекты на местности, изображения которых </a:t>
            </a:r>
            <a:r>
              <a:rPr lang="ru-RU" sz="3200" i="1">
                <a:latin typeface="Calibri" pitchFamily="34" charset="0"/>
              </a:rPr>
              <a:t>нанесены</a:t>
            </a:r>
            <a:r>
              <a:rPr lang="ru-RU" sz="3200">
                <a:latin typeface="Calibri" pitchFamily="34" charset="0"/>
              </a:rPr>
              <a:t> на карту.</a:t>
            </a:r>
          </a:p>
          <a:p>
            <a:pPr>
              <a:tabLst>
                <a:tab pos="539750" algn="l"/>
              </a:tabLst>
            </a:pPr>
            <a:endParaRPr lang="ru-RU" sz="3200">
              <a:latin typeface="Calibri" pitchFamily="34" charset="0"/>
            </a:endParaRPr>
          </a:p>
        </p:txBody>
      </p:sp>
      <p:sp>
        <p:nvSpPr>
          <p:cNvPr id="22533" name="TextBox 7"/>
          <p:cNvSpPr txBox="1">
            <a:spLocks noChangeArrowheads="1"/>
          </p:cNvSpPr>
          <p:nvPr/>
        </p:nvSpPr>
        <p:spPr bwMode="auto">
          <a:xfrm>
            <a:off x="323850" y="46038"/>
            <a:ext cx="8496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Calibri" pitchFamily="34" charset="0"/>
              </a:rPr>
              <a:t>Ориентирование</a:t>
            </a:r>
            <a:endParaRPr lang="ru-RU" sz="3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3" descr="bg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Рисунок 4" descr="b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5"/>
          <p:cNvSpPr txBox="1">
            <a:spLocks noChangeArrowheads="1"/>
          </p:cNvSpPr>
          <p:nvPr/>
        </p:nvSpPr>
        <p:spPr bwMode="auto">
          <a:xfrm>
            <a:off x="323850" y="1125538"/>
            <a:ext cx="8496300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539750" algn="l"/>
              </a:tabLst>
            </a:pPr>
            <a:r>
              <a:rPr lang="ru-RU" sz="3200">
                <a:latin typeface="Calibri" pitchFamily="34" charset="0"/>
              </a:rPr>
              <a:t>Чтобы при движении выдерживать нужное направление, измеряют азимут.</a:t>
            </a:r>
          </a:p>
          <a:p>
            <a:pPr>
              <a:tabLst>
                <a:tab pos="539750" algn="l"/>
              </a:tabLst>
            </a:pPr>
            <a:endParaRPr lang="ru-RU" sz="3200" b="1">
              <a:latin typeface="Calibri" pitchFamily="34" charset="0"/>
            </a:endParaRPr>
          </a:p>
          <a:p>
            <a:pPr>
              <a:tabLst>
                <a:tab pos="539750" algn="l"/>
              </a:tabLst>
            </a:pPr>
            <a:r>
              <a:rPr lang="ru-RU" sz="3200" b="1">
                <a:latin typeface="Calibri" pitchFamily="34" charset="0"/>
              </a:rPr>
              <a:t>Азимут</a:t>
            </a:r>
            <a:r>
              <a:rPr lang="ru-RU" sz="3200">
                <a:latin typeface="Calibri" pitchFamily="34" charset="0"/>
              </a:rPr>
              <a:t> – это угол, </a:t>
            </a:r>
            <a:r>
              <a:rPr lang="ru-RU" sz="3200" i="1">
                <a:latin typeface="Calibri" pitchFamily="34" charset="0"/>
              </a:rPr>
              <a:t>измеряемый по ходу часовой стрелки</a:t>
            </a:r>
            <a:r>
              <a:rPr lang="ru-RU" sz="3200">
                <a:latin typeface="Calibri" pitchFamily="34" charset="0"/>
              </a:rPr>
              <a:t>, между направлением </a:t>
            </a:r>
            <a:r>
              <a:rPr lang="en-US" sz="3200">
                <a:latin typeface="Calibri" pitchFamily="34" charset="0"/>
              </a:rPr>
              <a:t>“</a:t>
            </a:r>
            <a:r>
              <a:rPr lang="ru-RU" sz="3200">
                <a:latin typeface="Calibri" pitchFamily="34" charset="0"/>
              </a:rPr>
              <a:t>на север</a:t>
            </a:r>
            <a:r>
              <a:rPr lang="en-US" sz="3200">
                <a:latin typeface="Calibri" pitchFamily="34" charset="0"/>
              </a:rPr>
              <a:t>”</a:t>
            </a:r>
            <a:r>
              <a:rPr lang="ru-RU" sz="3200">
                <a:latin typeface="Calibri" pitchFamily="34" charset="0"/>
              </a:rPr>
              <a:t> и направлением </a:t>
            </a:r>
            <a:r>
              <a:rPr lang="en-US" sz="3200">
                <a:latin typeface="Calibri" pitchFamily="34" charset="0"/>
              </a:rPr>
              <a:t>“</a:t>
            </a:r>
            <a:r>
              <a:rPr lang="ru-RU" sz="3200">
                <a:latin typeface="Calibri" pitchFamily="34" charset="0"/>
              </a:rPr>
              <a:t>на объект</a:t>
            </a:r>
            <a:r>
              <a:rPr lang="en-US" sz="3200">
                <a:latin typeface="Calibri" pitchFamily="34" charset="0"/>
              </a:rPr>
              <a:t>”</a:t>
            </a:r>
            <a:r>
              <a:rPr lang="ru-RU" sz="3200">
                <a:latin typeface="Calibri" pitchFamily="34" charset="0"/>
              </a:rPr>
              <a:t>.</a:t>
            </a:r>
          </a:p>
        </p:txBody>
      </p:sp>
      <p:sp>
        <p:nvSpPr>
          <p:cNvPr id="23557" name="TextBox 7"/>
          <p:cNvSpPr txBox="1">
            <a:spLocks noChangeArrowheads="1"/>
          </p:cNvSpPr>
          <p:nvPr/>
        </p:nvSpPr>
        <p:spPr bwMode="auto">
          <a:xfrm>
            <a:off x="323850" y="46038"/>
            <a:ext cx="8496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Calibri" pitchFamily="34" charset="0"/>
              </a:rPr>
              <a:t>Ориентирование</a:t>
            </a:r>
            <a:endParaRPr lang="ru-RU" sz="3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3" descr="bg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Рисунок 4" descr="b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285752" y="1125538"/>
            <a:ext cx="878684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539750" algn="l"/>
              </a:tabLst>
            </a:pPr>
            <a:r>
              <a:rPr lang="ru-RU" sz="3200" dirty="0">
                <a:latin typeface="Calibri" pitchFamily="34" charset="0"/>
              </a:rPr>
              <a:t>Азимут бывает</a:t>
            </a:r>
            <a:r>
              <a:rPr lang="en-US" sz="3200" dirty="0">
                <a:latin typeface="Calibri" pitchFamily="34" charset="0"/>
              </a:rPr>
              <a:t>:</a:t>
            </a:r>
          </a:p>
          <a:p>
            <a:pPr>
              <a:buFont typeface="Wingdings" pitchFamily="2" charset="2"/>
              <a:buChar char="§"/>
              <a:tabLst>
                <a:tab pos="539750" algn="l"/>
              </a:tabLst>
            </a:pPr>
            <a:r>
              <a:rPr lang="ru-RU" sz="3200" dirty="0">
                <a:latin typeface="Calibri" pitchFamily="34" charset="0"/>
              </a:rPr>
              <a:t>  Магнитный (угол между объектом </a:t>
            </a:r>
            <a:r>
              <a:rPr lang="ru-RU" sz="3200" dirty="0" smtClean="0">
                <a:latin typeface="Calibri" pitchFamily="34" charset="0"/>
              </a:rPr>
              <a:t>и магнитным </a:t>
            </a:r>
            <a:r>
              <a:rPr lang="ru-RU" sz="3200" dirty="0">
                <a:latin typeface="Calibri" pitchFamily="34" charset="0"/>
              </a:rPr>
              <a:t>севером)</a:t>
            </a:r>
          </a:p>
          <a:p>
            <a:pPr>
              <a:buFont typeface="Wingdings" pitchFamily="2" charset="2"/>
              <a:buChar char="§"/>
              <a:tabLst>
                <a:tab pos="539750" algn="l"/>
              </a:tabLst>
            </a:pPr>
            <a:r>
              <a:rPr lang="ru-RU" sz="3200" dirty="0">
                <a:latin typeface="Calibri" pitchFamily="34" charset="0"/>
              </a:rPr>
              <a:t>  Истинный (угол между объектом и истинным севером)</a:t>
            </a:r>
          </a:p>
        </p:txBody>
      </p:sp>
      <p:sp>
        <p:nvSpPr>
          <p:cNvPr id="24581" name="TextBox 7"/>
          <p:cNvSpPr txBox="1">
            <a:spLocks noChangeArrowheads="1"/>
          </p:cNvSpPr>
          <p:nvPr/>
        </p:nvSpPr>
        <p:spPr bwMode="auto">
          <a:xfrm>
            <a:off x="323850" y="46038"/>
            <a:ext cx="8496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Calibri" pitchFamily="34" charset="0"/>
              </a:rPr>
              <a:t>Ориентирование</a:t>
            </a:r>
            <a:endParaRPr lang="ru-RU" sz="3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3" descr="bg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4" descr="b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323850" y="1125538"/>
            <a:ext cx="849630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539750" algn="l"/>
              </a:tabLst>
            </a:pPr>
            <a:r>
              <a:rPr lang="ru-RU" sz="3200" b="1">
                <a:latin typeface="Calibri" pitchFamily="34" charset="0"/>
              </a:rPr>
              <a:t>Магнитное склонение </a:t>
            </a:r>
            <a:r>
              <a:rPr lang="ru-RU" sz="3200">
                <a:latin typeface="Calibri" pitchFamily="34" charset="0"/>
              </a:rPr>
              <a:t>– угол между направлением на истинный север и направлением на магнитный север.</a:t>
            </a:r>
          </a:p>
          <a:p>
            <a:pPr>
              <a:tabLst>
                <a:tab pos="539750" algn="l"/>
              </a:tabLst>
            </a:pPr>
            <a:endParaRPr lang="ru-RU" sz="3200">
              <a:latin typeface="Calibri" pitchFamily="34" charset="0"/>
            </a:endParaRPr>
          </a:p>
          <a:p>
            <a:pPr>
              <a:tabLst>
                <a:tab pos="539750" algn="l"/>
              </a:tabLst>
            </a:pPr>
            <a:r>
              <a:rPr lang="ru-RU" sz="3200">
                <a:latin typeface="Calibri" pitchFamily="34" charset="0"/>
              </a:rPr>
              <a:t>Восточное склонение (</a:t>
            </a:r>
            <a:r>
              <a:rPr lang="ru-RU" sz="3200" b="1">
                <a:solidFill>
                  <a:srgbClr val="3333FF"/>
                </a:solidFill>
                <a:latin typeface="Calibri" pitchFamily="34" charset="0"/>
              </a:rPr>
              <a:t>+</a:t>
            </a:r>
            <a:r>
              <a:rPr lang="ru-RU" sz="3200">
                <a:latin typeface="Calibri" pitchFamily="34" charset="0"/>
              </a:rPr>
              <a:t>) – стрелка компаса показывает восточнее истинного севера.</a:t>
            </a:r>
          </a:p>
          <a:p>
            <a:pPr>
              <a:tabLst>
                <a:tab pos="539750" algn="l"/>
              </a:tabLst>
            </a:pPr>
            <a:r>
              <a:rPr lang="ru-RU" sz="3200">
                <a:latin typeface="Calibri" pitchFamily="34" charset="0"/>
              </a:rPr>
              <a:t>Западное склонение (</a:t>
            </a:r>
            <a:r>
              <a:rPr lang="ru-RU" sz="3200" b="1">
                <a:solidFill>
                  <a:srgbClr val="FF3300"/>
                </a:solidFill>
                <a:latin typeface="Calibri" pitchFamily="34" charset="0"/>
              </a:rPr>
              <a:t>-</a:t>
            </a:r>
            <a:r>
              <a:rPr lang="ru-RU" sz="3200">
                <a:latin typeface="Calibri" pitchFamily="34" charset="0"/>
              </a:rPr>
              <a:t>) – стрелка компаса показывает западнее истинного севера.</a:t>
            </a:r>
          </a:p>
        </p:txBody>
      </p:sp>
      <p:sp>
        <p:nvSpPr>
          <p:cNvPr id="25605" name="TextBox 7"/>
          <p:cNvSpPr txBox="1">
            <a:spLocks noChangeArrowheads="1"/>
          </p:cNvSpPr>
          <p:nvPr/>
        </p:nvSpPr>
        <p:spPr bwMode="auto">
          <a:xfrm>
            <a:off x="323850" y="46038"/>
            <a:ext cx="84963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Calibri" pitchFamily="34" charset="0"/>
              </a:rPr>
              <a:t>Ориентирование</a:t>
            </a:r>
            <a:endParaRPr lang="ru-RU" sz="3600">
              <a:latin typeface="Calibri" pitchFamily="34" charset="0"/>
            </a:endParaRPr>
          </a:p>
          <a:p>
            <a:pPr algn="ctr"/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3" descr="bg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4" descr="b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Box 7"/>
          <p:cNvSpPr txBox="1">
            <a:spLocks noChangeArrowheads="1"/>
          </p:cNvSpPr>
          <p:nvPr/>
        </p:nvSpPr>
        <p:spPr bwMode="auto">
          <a:xfrm>
            <a:off x="323850" y="46038"/>
            <a:ext cx="84963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Calibri" pitchFamily="34" charset="0"/>
              </a:rPr>
              <a:t>Ориентирование</a:t>
            </a:r>
            <a:endParaRPr lang="ru-RU" sz="3600">
              <a:latin typeface="Calibri" pitchFamily="34" charset="0"/>
            </a:endParaRPr>
          </a:p>
          <a:p>
            <a:pPr algn="ctr"/>
            <a:endParaRPr lang="ru-RU" sz="3200">
              <a:latin typeface="Calibri" pitchFamily="34" charset="0"/>
            </a:endParaRPr>
          </a:p>
        </p:txBody>
      </p:sp>
      <p:pic>
        <p:nvPicPr>
          <p:cNvPr id="39939" name="Picture 3" descr="D:\-=Туризм=-\Туризм\Документация\Лекции\Ориентирование\Лекция\Магнитное склонение.jpg"/>
          <p:cNvPicPr>
            <a:picLocks noChangeAspect="1" noChangeArrowheads="1"/>
          </p:cNvPicPr>
          <p:nvPr/>
        </p:nvPicPr>
        <p:blipFill>
          <a:blip r:embed="rId4"/>
          <a:srcRect t="3199" b="7216"/>
          <a:stretch>
            <a:fillRect/>
          </a:stretch>
        </p:blipFill>
        <p:spPr bwMode="auto">
          <a:xfrm>
            <a:off x="928662" y="1285860"/>
            <a:ext cx="6732962" cy="400052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000232" y="785794"/>
            <a:ext cx="4712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Схематичная карта магнитного склонения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3" descr="bg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Рисунок 4" descr="b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Box 7"/>
          <p:cNvSpPr txBox="1">
            <a:spLocks noChangeArrowheads="1"/>
          </p:cNvSpPr>
          <p:nvPr/>
        </p:nvSpPr>
        <p:spPr bwMode="auto">
          <a:xfrm>
            <a:off x="323850" y="46038"/>
            <a:ext cx="84963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Calibri" pitchFamily="34" charset="0"/>
              </a:rPr>
              <a:t>Ориентирование</a:t>
            </a:r>
            <a:endParaRPr lang="ru-RU" sz="3600">
              <a:latin typeface="Calibri" pitchFamily="34" charset="0"/>
            </a:endParaRPr>
          </a:p>
          <a:p>
            <a:pPr algn="ctr"/>
            <a:endParaRPr lang="ru-RU" sz="3200">
              <a:latin typeface="Calibri" pitchFamily="34" charset="0"/>
            </a:endParaRPr>
          </a:p>
        </p:txBody>
      </p:sp>
      <p:pic>
        <p:nvPicPr>
          <p:cNvPr id="26629" name="Picture 6" descr="куриная_лап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981075"/>
            <a:ext cx="4103688" cy="368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extBox 5"/>
          <p:cNvSpPr txBox="1">
            <a:spLocks noChangeArrowheads="1"/>
          </p:cNvSpPr>
          <p:nvPr/>
        </p:nvSpPr>
        <p:spPr bwMode="auto">
          <a:xfrm>
            <a:off x="4284663" y="1125538"/>
            <a:ext cx="4535487" cy="350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539750" algn="l"/>
              </a:tabLst>
            </a:pPr>
            <a:r>
              <a:rPr lang="ru-RU" sz="3200" b="1">
                <a:latin typeface="Calibri" pitchFamily="34" charset="0"/>
              </a:rPr>
              <a:t>Пример</a:t>
            </a:r>
          </a:p>
          <a:p>
            <a:pPr>
              <a:tabLst>
                <a:tab pos="539750" algn="l"/>
              </a:tabLst>
            </a:pPr>
            <a:r>
              <a:rPr lang="ru-RU" sz="3200">
                <a:latin typeface="Calibri" pitchFamily="34" charset="0"/>
              </a:rPr>
              <a:t>Восточное склонение 5 градусов 24 минуты.</a:t>
            </a:r>
          </a:p>
          <a:p>
            <a:pPr>
              <a:tabLst>
                <a:tab pos="539750" algn="l"/>
              </a:tabLst>
            </a:pPr>
            <a:endParaRPr lang="ru-RU" sz="3200">
              <a:latin typeface="Calibri" pitchFamily="34" charset="0"/>
            </a:endParaRPr>
          </a:p>
          <a:p>
            <a:pPr>
              <a:tabLst>
                <a:tab pos="539750" algn="l"/>
              </a:tabLst>
            </a:pPr>
            <a:r>
              <a:rPr lang="ru-RU" sz="3200">
                <a:latin typeface="Calibri" pitchFamily="34" charset="0"/>
              </a:rPr>
              <a:t>При движении по азимуту на 5 км ошибка может составить 500 м!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3" descr="bg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Рисунок 4" descr="b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Box 7"/>
          <p:cNvSpPr txBox="1">
            <a:spLocks noChangeArrowheads="1"/>
          </p:cNvSpPr>
          <p:nvPr/>
        </p:nvSpPr>
        <p:spPr bwMode="auto">
          <a:xfrm>
            <a:off x="323850" y="46038"/>
            <a:ext cx="84963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Calibri" pitchFamily="34" charset="0"/>
              </a:rPr>
              <a:t>Анализ местности по карте</a:t>
            </a:r>
            <a:endParaRPr lang="ru-RU" sz="3600">
              <a:latin typeface="Calibri" pitchFamily="34" charset="0"/>
            </a:endParaRPr>
          </a:p>
          <a:p>
            <a:pPr algn="ctr"/>
            <a:endParaRPr lang="ru-RU" sz="3200">
              <a:latin typeface="Calibri" pitchFamily="34" charset="0"/>
            </a:endParaRPr>
          </a:p>
        </p:txBody>
      </p:sp>
      <p:sp>
        <p:nvSpPr>
          <p:cNvPr id="41989" name="TextBox 5"/>
          <p:cNvSpPr txBox="1">
            <a:spLocks noChangeArrowheads="1"/>
          </p:cNvSpPr>
          <p:nvPr/>
        </p:nvSpPr>
        <p:spPr bwMode="auto">
          <a:xfrm>
            <a:off x="323850" y="1125538"/>
            <a:ext cx="8496300" cy="477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539750" algn="l"/>
              </a:tabLst>
              <a:defRPr/>
            </a:pPr>
            <a:r>
              <a:rPr lang="ru-RU" sz="4000" dirty="0">
                <a:latin typeface="Calibri" pitchFamily="34" charset="0"/>
              </a:rPr>
              <a:t>Путь напрямик совсем не обязательно будет самым коротким!</a:t>
            </a:r>
          </a:p>
          <a:p>
            <a:pPr marL="514350" indent="-514350">
              <a:tabLst>
                <a:tab pos="539750" algn="l"/>
              </a:tabLst>
              <a:defRPr/>
            </a:pPr>
            <a:endParaRPr lang="ru-RU" sz="3200" dirty="0">
              <a:latin typeface="Calibri" pitchFamily="34" charset="0"/>
            </a:endParaRPr>
          </a:p>
          <a:p>
            <a:pPr marL="514350" indent="-514350">
              <a:tabLst>
                <a:tab pos="539750" algn="l"/>
              </a:tabLst>
              <a:defRPr/>
            </a:pPr>
            <a:r>
              <a:rPr lang="ru-RU" sz="3200" dirty="0">
                <a:latin typeface="Calibri" pitchFamily="34" charset="0"/>
              </a:rPr>
              <a:t>При выборе маршрута хорошо учитывать</a:t>
            </a:r>
            <a:r>
              <a:rPr lang="en-US" sz="3200" dirty="0">
                <a:latin typeface="Calibri" pitchFamily="34" charset="0"/>
              </a:rPr>
              <a:t>:</a:t>
            </a:r>
          </a:p>
          <a:p>
            <a:pPr marL="514350" indent="-514350">
              <a:buFontTx/>
              <a:buAutoNum type="arabicParenR"/>
              <a:tabLst>
                <a:tab pos="539750" algn="l"/>
              </a:tabLst>
              <a:defRPr/>
            </a:pPr>
            <a:r>
              <a:rPr lang="ru-RU" sz="3200" dirty="0">
                <a:latin typeface="Calibri" pitchFamily="34" charset="0"/>
              </a:rPr>
              <a:t>Перепад высот</a:t>
            </a:r>
          </a:p>
          <a:p>
            <a:pPr marL="514350" indent="-514350">
              <a:buFontTx/>
              <a:buAutoNum type="arabicParenR"/>
              <a:tabLst>
                <a:tab pos="539750" algn="l"/>
              </a:tabLst>
              <a:defRPr/>
            </a:pPr>
            <a:r>
              <a:rPr lang="ru-RU" sz="3200" dirty="0">
                <a:latin typeface="Calibri" pitchFamily="34" charset="0"/>
              </a:rPr>
              <a:t>Труднопреодолимые препятствия (</a:t>
            </a:r>
            <a:r>
              <a:rPr lang="ru-RU" sz="3200" i="1" dirty="0">
                <a:latin typeface="Calibri" pitchFamily="34" charset="0"/>
              </a:rPr>
              <a:t>озера, овраги, болота, буреломы</a:t>
            </a:r>
            <a:r>
              <a:rPr lang="ru-RU" sz="3200" dirty="0">
                <a:latin typeface="Calibri" pitchFamily="34" charset="0"/>
              </a:rPr>
              <a:t>)</a:t>
            </a:r>
            <a:endParaRPr lang="en-US" sz="3200" dirty="0">
              <a:latin typeface="Calibri" pitchFamily="34" charset="0"/>
            </a:endParaRPr>
          </a:p>
          <a:p>
            <a:pPr marL="514350" indent="-514350">
              <a:tabLst>
                <a:tab pos="539750" algn="l"/>
              </a:tabLst>
              <a:defRPr/>
            </a:pPr>
            <a:endParaRPr lang="ru-RU" sz="3200" dirty="0">
              <a:latin typeface="Calibri" pitchFamily="34" charset="0"/>
            </a:endParaRPr>
          </a:p>
          <a:p>
            <a:pPr>
              <a:tabLst>
                <a:tab pos="539750" algn="l"/>
              </a:tabLst>
              <a:defRPr/>
            </a:pPr>
            <a:endParaRPr lang="en-US" sz="32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Рисунок 4" descr="b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 descr="C:\Documents and Settings\Admin\Рабочий стол\Слайды ориентирование\1.jpg"/>
          <p:cNvPicPr>
            <a:picLocks noChangeAspect="1" noChangeArrowheads="1"/>
          </p:cNvPicPr>
          <p:nvPr/>
        </p:nvPicPr>
        <p:blipFill>
          <a:blip r:embed="rId3"/>
          <a:srcRect r="514"/>
          <a:stretch>
            <a:fillRect/>
          </a:stretch>
        </p:blipFill>
        <p:spPr bwMode="auto">
          <a:xfrm>
            <a:off x="-1" y="428604"/>
            <a:ext cx="9144001" cy="6429396"/>
          </a:xfrm>
          <a:prstGeom prst="rect">
            <a:avLst/>
          </a:prstGeom>
          <a:noFill/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57158" y="-71462"/>
            <a:ext cx="84963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latin typeface="Calibri" pitchFamily="34" charset="0"/>
              </a:rPr>
              <a:t>Топографические знаки</a:t>
            </a:r>
            <a:endParaRPr lang="ru-RU" sz="3600" dirty="0">
              <a:latin typeface="Calibri" pitchFamily="34" charset="0"/>
            </a:endParaRPr>
          </a:p>
          <a:p>
            <a:pPr algn="ctr"/>
            <a:endParaRPr lang="ru-RU" sz="32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3" descr="bg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Рисунок 4" descr="b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323850" y="46038"/>
            <a:ext cx="84963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Calibri" pitchFamily="34" charset="0"/>
              </a:rPr>
              <a:t>Типы карт</a:t>
            </a:r>
            <a:endParaRPr lang="ru-RU" sz="360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2444" y="620713"/>
            <a:ext cx="874871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3200" dirty="0">
                <a:latin typeface="+mn-lt"/>
              </a:rPr>
              <a:t>Обзорные и политические карты</a:t>
            </a:r>
          </a:p>
          <a:p>
            <a:pPr marL="742950" indent="-7429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3200" dirty="0" smtClean="0">
                <a:solidFill>
                  <a:srgbClr val="C00000"/>
                </a:solidFill>
                <a:latin typeface="+mn-lt"/>
              </a:rPr>
              <a:t>Топографическая карта</a:t>
            </a:r>
          </a:p>
          <a:p>
            <a:pPr marL="742950" indent="-7429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3200" dirty="0" smtClean="0">
                <a:solidFill>
                  <a:srgbClr val="C00000"/>
                </a:solidFill>
                <a:latin typeface="+mn-lt"/>
              </a:rPr>
              <a:t>Карта </a:t>
            </a:r>
            <a:r>
              <a:rPr lang="ru-RU" sz="3200" dirty="0">
                <a:solidFill>
                  <a:srgbClr val="C00000"/>
                </a:solidFill>
                <a:latin typeface="+mn-lt"/>
              </a:rPr>
              <a:t>для спортивного ориентирования</a:t>
            </a:r>
          </a:p>
          <a:p>
            <a:pPr marL="742950" indent="-7429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3200" dirty="0">
                <a:latin typeface="+mn-lt"/>
              </a:rPr>
              <a:t>План </a:t>
            </a:r>
            <a:r>
              <a:rPr lang="ru-RU" sz="2400" i="1" dirty="0">
                <a:latin typeface="+mn-lt"/>
              </a:rPr>
              <a:t>(не учитывает, что Земля - эллипсоид)</a:t>
            </a:r>
          </a:p>
          <a:p>
            <a:pPr marL="742950" indent="-7429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3200" dirty="0">
                <a:latin typeface="+mn-lt"/>
              </a:rPr>
              <a:t>Схема </a:t>
            </a:r>
            <a:r>
              <a:rPr lang="ru-RU" sz="2400" i="1" dirty="0">
                <a:latin typeface="+mn-lt"/>
              </a:rPr>
              <a:t>(только взаиморасположение объектов)</a:t>
            </a:r>
          </a:p>
          <a:p>
            <a:pPr marL="742950" indent="-7429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3200" dirty="0" err="1">
                <a:latin typeface="+mn-lt"/>
              </a:rPr>
              <a:t>Крок</a:t>
            </a:r>
            <a:r>
              <a:rPr lang="ru-RU" sz="3200" dirty="0">
                <a:latin typeface="+mn-lt"/>
              </a:rPr>
              <a:t> </a:t>
            </a:r>
            <a:r>
              <a:rPr lang="ru-RU" sz="2400" i="1" dirty="0">
                <a:latin typeface="+mn-lt"/>
              </a:rPr>
              <a:t>(только важные элементы глазомерной съемкой</a:t>
            </a:r>
            <a:r>
              <a:rPr lang="ru-RU" sz="2400" i="1" dirty="0" smtClean="0">
                <a:latin typeface="+mn-lt"/>
              </a:rPr>
              <a:t>)</a:t>
            </a:r>
          </a:p>
          <a:p>
            <a:pPr marL="742950" indent="-7429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3200" dirty="0">
                <a:latin typeface="+mn-lt"/>
              </a:rPr>
              <a:t>Лоция</a:t>
            </a:r>
          </a:p>
          <a:p>
            <a:pPr marL="742950" indent="-7429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3200" dirty="0" err="1" smtClean="0">
                <a:latin typeface="+mn-lt"/>
              </a:rPr>
              <a:t>Хребтовка</a:t>
            </a:r>
            <a:endParaRPr lang="en-US" sz="3200" dirty="0" smtClean="0">
              <a:latin typeface="+mn-lt"/>
            </a:endParaRPr>
          </a:p>
          <a:p>
            <a:pPr marL="742950" indent="-7429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3200" dirty="0" smtClean="0">
                <a:latin typeface="+mn-lt"/>
              </a:rPr>
              <a:t>Спутниковые снимки</a:t>
            </a:r>
            <a:endParaRPr lang="ru-RU" sz="32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atin typeface="+mn-lt"/>
              </a:rPr>
              <a:t>и т.д….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Рисунок 4" descr="b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 descr="C:\Documents and Settings\Admin\Рабочий стол\Слайды ориентирование\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7472"/>
            <a:ext cx="9144000" cy="6440528"/>
          </a:xfrm>
          <a:prstGeom prst="rect">
            <a:avLst/>
          </a:prstGeom>
          <a:noFill/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7158" y="-71462"/>
            <a:ext cx="84963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latin typeface="Calibri" pitchFamily="34" charset="0"/>
              </a:rPr>
              <a:t>Топографические знаки</a:t>
            </a:r>
            <a:endParaRPr lang="ru-RU" sz="3600" dirty="0">
              <a:latin typeface="Calibri" pitchFamily="34" charset="0"/>
            </a:endParaRPr>
          </a:p>
          <a:p>
            <a:pPr algn="ctr"/>
            <a:endParaRPr lang="ru-RU" sz="32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Рисунок 4" descr="b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 descr="C:\Documents and Settings\Admin\Рабочий стол\Слайды ориентирование\3.jpg"/>
          <p:cNvPicPr>
            <a:picLocks noChangeAspect="1" noChangeArrowheads="1"/>
          </p:cNvPicPr>
          <p:nvPr/>
        </p:nvPicPr>
        <p:blipFill>
          <a:blip r:embed="rId3"/>
          <a:srcRect l="1879"/>
          <a:stretch>
            <a:fillRect/>
          </a:stretch>
        </p:blipFill>
        <p:spPr bwMode="auto">
          <a:xfrm>
            <a:off x="0" y="857232"/>
            <a:ext cx="9144000" cy="4071966"/>
          </a:xfrm>
          <a:prstGeom prst="rect">
            <a:avLst/>
          </a:prstGeom>
          <a:noFill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57158" y="-71462"/>
            <a:ext cx="84963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latin typeface="Calibri" pitchFamily="34" charset="0"/>
              </a:rPr>
              <a:t>Топографические знаки</a:t>
            </a:r>
            <a:endParaRPr lang="ru-RU" sz="3600" dirty="0">
              <a:latin typeface="Calibri" pitchFamily="34" charset="0"/>
            </a:endParaRPr>
          </a:p>
          <a:p>
            <a:pPr algn="ctr"/>
            <a:endParaRPr lang="ru-RU" sz="32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Рисунок 4" descr="b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 descr="C:\Documents and Settings\Admin\Рабочий стол\Слайды ориентирование\4.jpg"/>
          <p:cNvPicPr>
            <a:picLocks noChangeAspect="1" noChangeArrowheads="1"/>
          </p:cNvPicPr>
          <p:nvPr/>
        </p:nvPicPr>
        <p:blipFill>
          <a:blip r:embed="rId3"/>
          <a:srcRect r="514"/>
          <a:stretch>
            <a:fillRect/>
          </a:stretch>
        </p:blipFill>
        <p:spPr bwMode="auto">
          <a:xfrm>
            <a:off x="-1" y="428604"/>
            <a:ext cx="9144001" cy="6429396"/>
          </a:xfrm>
          <a:prstGeom prst="rect">
            <a:avLst/>
          </a:prstGeom>
          <a:noFill/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7158" y="-71462"/>
            <a:ext cx="84963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latin typeface="Calibri" pitchFamily="34" charset="0"/>
              </a:rPr>
              <a:t>Топографические знаки</a:t>
            </a:r>
            <a:endParaRPr lang="ru-RU" sz="3600" dirty="0">
              <a:latin typeface="Calibri" pitchFamily="34" charset="0"/>
            </a:endParaRPr>
          </a:p>
          <a:p>
            <a:pPr algn="ctr"/>
            <a:endParaRPr lang="ru-RU" sz="32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Рисунок 4" descr="b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 descr="C:\Documents and Settings\Admin\Рабочий стол\Слайды ориентирование\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1637"/>
            <a:ext cx="9144000" cy="6396364"/>
          </a:xfrm>
          <a:prstGeom prst="rect">
            <a:avLst/>
          </a:prstGeom>
          <a:noFill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57158" y="-71462"/>
            <a:ext cx="84963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latin typeface="Calibri" pitchFamily="34" charset="0"/>
              </a:rPr>
              <a:t>Топографические знаки</a:t>
            </a:r>
            <a:endParaRPr lang="ru-RU" sz="3600" dirty="0">
              <a:latin typeface="Calibri" pitchFamily="34" charset="0"/>
            </a:endParaRPr>
          </a:p>
          <a:p>
            <a:pPr algn="ctr"/>
            <a:endParaRPr lang="ru-RU" sz="32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Рисунок 4" descr="b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2" descr="C:\Documents and Settings\Admin\Рабочий стол\Слайды ориентирование\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1634"/>
            <a:ext cx="9144000" cy="6396366"/>
          </a:xfrm>
          <a:prstGeom prst="rect">
            <a:avLst/>
          </a:prstGeom>
          <a:noFill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57158" y="-71462"/>
            <a:ext cx="84963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latin typeface="Calibri" pitchFamily="34" charset="0"/>
              </a:rPr>
              <a:t>Топографические знаки</a:t>
            </a:r>
            <a:endParaRPr lang="ru-RU" sz="3600" dirty="0">
              <a:latin typeface="Calibri" pitchFamily="34" charset="0"/>
            </a:endParaRPr>
          </a:p>
          <a:p>
            <a:pPr algn="ctr"/>
            <a:endParaRPr lang="ru-RU" sz="32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Рисунок 4" descr="b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2" descr="C:\Documents and Settings\Admin\Рабочий стол\Слайды ориентирование\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1637"/>
            <a:ext cx="9144000" cy="6396364"/>
          </a:xfrm>
          <a:prstGeom prst="rect">
            <a:avLst/>
          </a:prstGeom>
          <a:noFill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57158" y="-71462"/>
            <a:ext cx="84963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latin typeface="Calibri" pitchFamily="34" charset="0"/>
              </a:rPr>
              <a:t>Топографические знаки</a:t>
            </a:r>
            <a:endParaRPr lang="ru-RU" sz="3600" dirty="0">
              <a:latin typeface="Calibri" pitchFamily="34" charset="0"/>
            </a:endParaRPr>
          </a:p>
          <a:p>
            <a:pPr algn="ctr"/>
            <a:endParaRPr lang="ru-RU" sz="32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Рисунок 4" descr="b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 descr="C:\Documents and Settings\Admin\Рабочий стол\Слайды ориентирование\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1637"/>
            <a:ext cx="9144000" cy="6396364"/>
          </a:xfrm>
          <a:prstGeom prst="rect">
            <a:avLst/>
          </a:prstGeom>
          <a:noFill/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7158" y="-71462"/>
            <a:ext cx="84963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latin typeface="Calibri" pitchFamily="34" charset="0"/>
              </a:rPr>
              <a:t>Топографические знаки</a:t>
            </a:r>
            <a:endParaRPr lang="ru-RU" sz="3600" dirty="0">
              <a:latin typeface="Calibri" pitchFamily="34" charset="0"/>
            </a:endParaRPr>
          </a:p>
          <a:p>
            <a:pPr algn="ctr"/>
            <a:endParaRPr lang="ru-RU" sz="32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Рисунок 4" descr="b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 descr="C:\Documents and Settings\Admin\Рабочий стол\Слайды ориентирование\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1634"/>
            <a:ext cx="9144000" cy="6396366"/>
          </a:xfrm>
          <a:prstGeom prst="rect">
            <a:avLst/>
          </a:prstGeom>
          <a:noFill/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7158" y="-71462"/>
            <a:ext cx="84963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latin typeface="Calibri" pitchFamily="34" charset="0"/>
              </a:rPr>
              <a:t>Топографические знаки</a:t>
            </a:r>
            <a:endParaRPr lang="ru-RU" sz="3600" dirty="0">
              <a:latin typeface="Calibri" pitchFamily="34" charset="0"/>
            </a:endParaRPr>
          </a:p>
          <a:p>
            <a:pPr algn="ctr"/>
            <a:endParaRPr lang="ru-RU" sz="32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7158" y="-71462"/>
            <a:ext cx="84963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latin typeface="Calibri" pitchFamily="34" charset="0"/>
              </a:rPr>
              <a:t>Топографические знаки</a:t>
            </a:r>
            <a:endParaRPr lang="ru-RU" sz="3600" dirty="0">
              <a:latin typeface="Calibri" pitchFamily="34" charset="0"/>
            </a:endParaRPr>
          </a:p>
          <a:p>
            <a:pPr algn="ctr"/>
            <a:endParaRPr lang="ru-RU" sz="3200" dirty="0">
              <a:latin typeface="Calibri" pitchFamily="34" charset="0"/>
            </a:endParaRPr>
          </a:p>
        </p:txBody>
      </p:sp>
      <p:pic>
        <p:nvPicPr>
          <p:cNvPr id="32771" name="Рисунок 4" descr="b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C:\Documents and Settings\Admin\Рабочий стол\Слайды ориентирование\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1634"/>
            <a:ext cx="9144000" cy="63963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7"/>
          <p:cNvSpPr txBox="1">
            <a:spLocks noChangeArrowheads="1"/>
          </p:cNvSpPr>
          <p:nvPr/>
        </p:nvSpPr>
        <p:spPr bwMode="auto">
          <a:xfrm>
            <a:off x="323850" y="-100013"/>
            <a:ext cx="8496300" cy="64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Calibri" pitchFamily="34" charset="0"/>
              </a:rPr>
              <a:t>Фрагмент топографической карты</a:t>
            </a:r>
            <a:endParaRPr lang="ru-RU" sz="3600">
              <a:latin typeface="Calibri" pitchFamily="34" charset="0"/>
            </a:endParaRPr>
          </a:p>
        </p:txBody>
      </p:sp>
      <p:pic>
        <p:nvPicPr>
          <p:cNvPr id="8195" name="Рисунок 6" descr="Масштаб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9275"/>
            <a:ext cx="9144000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71454"/>
            <a:ext cx="8229600" cy="1143000"/>
          </a:xfrm>
        </p:spPr>
        <p:txBody>
          <a:bodyPr/>
          <a:lstStyle/>
          <a:p>
            <a:r>
              <a:rPr lang="ru-RU" sz="3600" dirty="0" smtClean="0"/>
              <a:t>Карта для спортивного ориентирования</a:t>
            </a:r>
            <a:endParaRPr lang="ru-RU" sz="3600" dirty="0"/>
          </a:p>
        </p:txBody>
      </p:sp>
      <p:pic>
        <p:nvPicPr>
          <p:cNvPr id="46082" name="Picture 2" descr="D:\-=Туризм=-\Туризм\Карты\Области России\Волгоград\VLZ\ориентирование\Волжский\Loginova_40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85794"/>
            <a:ext cx="8501122" cy="59538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42900"/>
            <a:ext cx="8229600" cy="1143000"/>
          </a:xfrm>
        </p:spPr>
        <p:txBody>
          <a:bodyPr/>
          <a:lstStyle/>
          <a:p>
            <a:r>
              <a:rPr lang="ru-RU" dirty="0" smtClean="0"/>
              <a:t>План</a:t>
            </a:r>
            <a:endParaRPr lang="ru-RU" dirty="0"/>
          </a:p>
        </p:txBody>
      </p:sp>
      <p:pic>
        <p:nvPicPr>
          <p:cNvPr id="51202" name="Picture 2" descr="D:\-=Туризм=-\Туризм\Документация\Лекции\Ориентирование\Лекция\План пещер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869949"/>
            <a:ext cx="3934621" cy="5559447"/>
          </a:xfrm>
          <a:prstGeom prst="rect">
            <a:avLst/>
          </a:prstGeom>
          <a:noFill/>
        </p:spPr>
      </p:pic>
      <p:pic>
        <p:nvPicPr>
          <p:cNvPr id="51203" name="Picture 3" descr="D:\-=Туризм=-\Туризм\Документация\Лекции\Ориентирование\Лекция\Вертикальный разрез пещеры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786323"/>
            <a:ext cx="3786214" cy="6000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42900"/>
            <a:ext cx="8229600" cy="1143000"/>
          </a:xfrm>
        </p:spPr>
        <p:txBody>
          <a:bodyPr/>
          <a:lstStyle/>
          <a:p>
            <a:r>
              <a:rPr lang="ru-RU" dirty="0" smtClean="0"/>
              <a:t>Схема</a:t>
            </a:r>
            <a:endParaRPr lang="ru-RU" dirty="0"/>
          </a:p>
        </p:txBody>
      </p:sp>
      <p:pic>
        <p:nvPicPr>
          <p:cNvPr id="52226" name="Picture 2" descr="D:\-=Туризм=-\Туризм\Документация\Лекции\Ориентирование\Лекция\Схема переправы.jpg"/>
          <p:cNvPicPr>
            <a:picLocks noChangeAspect="1" noChangeArrowheads="1"/>
          </p:cNvPicPr>
          <p:nvPr/>
        </p:nvPicPr>
        <p:blipFill>
          <a:blip r:embed="rId2"/>
          <a:srcRect t="219"/>
          <a:stretch>
            <a:fillRect/>
          </a:stretch>
        </p:blipFill>
        <p:spPr bwMode="auto">
          <a:xfrm rot="60000">
            <a:off x="1053266" y="642398"/>
            <a:ext cx="7067048" cy="61544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8878" y="214290"/>
            <a:ext cx="8229600" cy="1143000"/>
          </a:xfrm>
        </p:spPr>
        <p:txBody>
          <a:bodyPr/>
          <a:lstStyle/>
          <a:p>
            <a:r>
              <a:rPr lang="ru-RU" dirty="0" err="1" smtClean="0"/>
              <a:t>Крок</a:t>
            </a:r>
            <a:endParaRPr lang="ru-RU" dirty="0"/>
          </a:p>
        </p:txBody>
      </p:sp>
      <p:pic>
        <p:nvPicPr>
          <p:cNvPr id="50178" name="Picture 2" descr="D:\-=Туризм=-\Туризм\Документация\Лекции\croc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0478" y="214290"/>
            <a:ext cx="3855836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</TotalTime>
  <Words>1007</Words>
  <Application>Microsoft Office PowerPoint</Application>
  <PresentationFormat>Экран (4:3)</PresentationFormat>
  <Paragraphs>148</Paragraphs>
  <Slides>48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0" baseType="lpstr">
      <vt:lpstr>Тема Office</vt:lpstr>
      <vt:lpstr>Picture</vt:lpstr>
      <vt:lpstr>Урок на тему “Топография и ориентирование”</vt:lpstr>
      <vt:lpstr>Презентация PowerPoint</vt:lpstr>
      <vt:lpstr>Презентация PowerPoint</vt:lpstr>
      <vt:lpstr>Презентация PowerPoint</vt:lpstr>
      <vt:lpstr>Презентация PowerPoint</vt:lpstr>
      <vt:lpstr>Карта для спортивного ориентирования</vt:lpstr>
      <vt:lpstr>План</vt:lpstr>
      <vt:lpstr>Схема</vt:lpstr>
      <vt:lpstr>Крок</vt:lpstr>
      <vt:lpstr>Лоция</vt:lpstr>
      <vt:lpstr>Фрагмент хребтовки</vt:lpstr>
      <vt:lpstr>Спутниковый снимок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на тему “Топография и ориентирование”</dc:title>
  <dc:creator>Виктор Бах</dc:creator>
  <cp:lastModifiedBy>User</cp:lastModifiedBy>
  <cp:revision>106</cp:revision>
  <dcterms:modified xsi:type="dcterms:W3CDTF">2020-05-04T05:09:49Z</dcterms:modified>
</cp:coreProperties>
</file>