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9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3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9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6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7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38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82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0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5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6700-6464-474B-A1A6-9B053AA372A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26286-7B1A-448C-BD6B-7A6ED61AE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9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chka.web-box.ru/metodika/metody-obuchenij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Учебно- методический комплект</a:t>
            </a:r>
            <a:br>
              <a:rPr lang="ru-RU" dirty="0" smtClean="0"/>
            </a:br>
            <a:r>
              <a:rPr lang="ru-RU" dirty="0" smtClean="0"/>
              <a:t>реализуемой программы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prstClr val="black"/>
                </a:solidFill>
                <a:ea typeface="+mj-ea"/>
                <a:cs typeface="+mj-cs"/>
              </a:rPr>
              <a:t>УМК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34485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Иные компоненты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А) портфолио (достижения детей: грамоты, дипломы, разрядные книжки, рисунки, исследовательские работы и др.)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имиджевая</a:t>
            </a:r>
            <a:r>
              <a:rPr lang="ru-RU" dirty="0" smtClean="0"/>
              <a:t> продукция (буклеты о программе, футболки команды (проекты или зарисовки) и </a:t>
            </a:r>
            <a:r>
              <a:rPr lang="ru-RU" dirty="0" err="1" smtClean="0"/>
              <a:t>др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В) материалы по воспитательной работе (сценарии праздников, игр, экскурсий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53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Программа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Учебные материалы (технологические карты занятий, дидактический материал)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Дидактический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материал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  <a:r>
              <a:rPr lang="ru-RU" b="1" dirty="0" smtClean="0">
                <a:solidFill>
                  <a:srgbClr val="0070C0"/>
                </a:solidFill>
              </a:rPr>
              <a:t>это</a:t>
            </a:r>
            <a:r>
              <a:rPr lang="ru-RU" dirty="0" smtClean="0">
                <a:solidFill>
                  <a:srgbClr val="0070C0"/>
                </a:solidFill>
              </a:rPr>
              <a:t> особый тип учебных пособий, преимущественно наглядных: карты, таблицы, наборы карточек с текстом, цифрами или рисунками и </a:t>
            </a:r>
            <a:r>
              <a:rPr lang="ru-RU" dirty="0" err="1" smtClean="0">
                <a:solidFill>
                  <a:srgbClr val="0070C0"/>
                </a:solidFill>
              </a:rPr>
              <a:t>др</a:t>
            </a:r>
            <a:r>
              <a:rPr lang="ru-RU" dirty="0" smtClean="0">
                <a:solidFill>
                  <a:srgbClr val="0070C0"/>
                </a:solidFill>
              </a:rPr>
              <a:t>…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0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5422" y="-99392"/>
            <a:ext cx="8229600" cy="1143000"/>
          </a:xfrm>
        </p:spPr>
        <p:txBody>
          <a:bodyPr/>
          <a:lstStyle/>
          <a:p>
            <a:r>
              <a:rPr lang="ru-RU" dirty="0" smtClean="0"/>
              <a:t>Технологическая карта занятия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964" y="1200527"/>
            <a:ext cx="8704516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занятия:</a:t>
            </a: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Туристские узлы, их применение на практике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 занятия:</a:t>
            </a: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2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нового знания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результаты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личностные: 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проверять себя;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давать оценку своим действиям;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работать в группе, чувствовать свой вклад в общую работу;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анализировать и выделять общее;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находить наиболее оптимальный алгоритм действий;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предметные: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вспомнить уже известные узлы и виды переправ;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уточнить использование</a:t>
            </a:r>
            <a:r>
              <a:rPr kumimoji="0" lang="ru-RU" alt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туристских узлов на известных видах переправах;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вязать все виды проводников;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учить использовать булинь и штык при наведении навесной переправы.</a:t>
            </a:r>
          </a:p>
        </p:txBody>
      </p:sp>
    </p:spTree>
    <p:extLst>
      <p:ext uri="{BB962C8B-B14F-4D97-AF65-F5344CB8AC3E}">
        <p14:creationId xmlns:p14="http://schemas.microsoft.com/office/powerpoint/2010/main" val="38496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средства: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памятки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карточки с заданиями для групповой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стенд с туристскими узлами.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репшнуры, веревка, карабины, доска мультимедийная, проектор.</a:t>
            </a: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97" y="1988840"/>
            <a:ext cx="9649072" cy="4931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Используемые методы</a:t>
            </a: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объяснительно-иллюстративный, практический, наглядный.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Формирование универсальных учебных действий: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Личностные УУД: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установка на здоровый и активный образ жизни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Регулятивные УУД: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Формирование умений планировать свои действия, принимать установленные правила, форму­лировать и удерживать учебную задачу.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Познавательные УУД: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обучение ориентироваться на разнообразие способов решения жизненных задач,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общеучебные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— само­стоятельно выделять и формулировать познавательную цель</a:t>
            </a: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Коммуникативные УУД: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обучение координированию различных позиций в сотрудничестве, принимать мнение коллектива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взаимодействие - формулировать собственное мнение, слушать собеседника; управление ком­муникацией - разрешать конфликты на основе учета интересов и позиции всех участников.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663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qrcoder.ru/code/?%C8%F1%EF%EE%EB%FC%E7%F3%E5%EC%FB%E5+%D6%CE%D0%3A+%EF%F0%E5%E4%F1%F2%E0%E2%EB%E5%ED%ED%FB%E5+%E2+%F6%E8%F4%F0%EE%E2%EE%E9+%F4%EE%F0%EC%E5+%F4%EE%F2%EE%E3%F0%E0%F4%E8%E8%2C+%E2%E8%E4%E5%EE%F0%EE%EB%E8%EA%E8%2C+%EA%E0%F0%F2%E8%ED%EA%E8%2C+%EA%E0%F0%F2%EE%E3%F0%E0%F4%E8%F7%E5%F1%EA%E8%E9+%EC%E0%F2%E5%F0%E8%E0%EB%2C+%E0%F3%E4%E8%EE%E7%E0%EF%E8%F1%FC.%0D%0A%D1%E0%E9%F2%FB%3A+%0D%0Ahttps%3A%2F%2Fru.wikipedia.org%0D%0Ahttps%3A%2F%2Fnicko.ru%2F%0D%0A%C8%F1%EF%EE%EB%FC%E7%EE%E2%E0%ED%E8%E5+%C8%CA%D2%3A+%E4%EB%FF+%EF%F0%EE%E2%E5%E4%E5%ED%E8%FF+%E7%E0%ED%FF%F2%E8%FF+%E8%F1%EF%EE%EB%FC%E7%F3%E5%F2%F1%FF+%EF%F0%E5%E7%E5%ED%F2%E0%F6%E8%FF%2C+%E2%FB%EF%EE%EB%ED%E5%ED%ED%E0%FF+%E2+%EF%F0%EE%E3%F0%E0%EC%EC%E5+PowerPoint+2010%3B+%E8%E7+%EE%E1%EE%F0%F3%E4%EE%E2%E0%ED%E8%FF%3A+%ED%EE%F3%F2%E1%F3%EA+%E8%EB%E8+%EA%EE%EC%EF%FC%FE%F2%E5%F0%2C+%EC%F3%EB%FC%F2%E8%EC%E5%E4%E8%E9%ED%FB%E9+%EF%F0%EE%E5%EA%F2%EE%F0%2C+%FD%EA%F0%E0%ED+%E8%EB%E8+%E8%ED%F2%E5%F0%E0%EA%F2%E8%E2%ED%E0%FF+%E4%EE%F1%EA%E0.%0D%0A%C8%F1%EF%EE%EB%FC%E7%F3%E5%EC%FB%E5+%EC%E5%F2%EE%E4%FB%3A+%EE%E1%FA%FF%F1%ED%E8%F2%E5%EB%FC%ED%EE-%E8%EB%EB%FE%F1%F2%F0%E0%F2%E8%E2%ED%FB%E9%2C+%EF%F0%E0%EA%F2%E8%F7%E5%F1%EA%E8%E9%2C+%ED%E0%E3%EB%FF%E4%ED%FB%E9.%0D%0A%D4%EE%F0%EC%E8%F0%EE%E2%E0%ED%E8%E5+%F3%ED%E8%E2%E5%F0%F1%E0%EB%FC%ED%FB%F5+%F3%F7%E5%E1%ED%FB%F5+%E4%E5%E9%F1%F2%E2%E8%E9%3A%0D%0A1.%09%CB%E8%F7%ED%EE%F1%F2%ED%FB%E5+%D3%D3%C4%3A+%F3%F1%F2%E0%ED%EE%E2%EA%E0+%ED%E0+%E7%E4%EE%F0%EE%E2%FB%E9+%E8+%E0%EA%F2%E8%E2%ED%FB%E9+%EE%E1%F0%E0%E7+%E6%E8%E7%ED%E8%2C+%F4%EE%F0%EC%E8%F0%EE%E2%E0%ED%E8%E5+%EE%F1%ED%EE%E2+%FD%F1%F2%E5%F2%E8%F7%E5%F1%EA%EE%E9+%E8+%FD%EA%EE%EB%EE%E3%E8%F7%E5%F1%EA%EE%E9+%EA%F3%EB%FC%F2%F3%F0%FB.%0D%0A2.%09%D0%E5%E3%F3%EB%FF%F2%E8%E2%ED%FB%E5+%D3%D3%C4%3A+%D4%EE%F0%EC%E8%F0%EE%E2%E0%ED%E8%E5+%F3%EC%E5%ED%E8%E9+%EF%EB%E0%ED%E8%F0%EE%E2%E0%F2%FC+%F1%E2%EE%E8+%E4%E5%E9%F1%F2%E2%E8%FF%2C+%EF%F0%E8%ED%E8%EC%E0%F2%FC+%F3%F1%F2%E0%ED%EE%E2%EB%E5%ED%ED%FB%E5+%EF%F0%E0%E2%E8%EB%E0%2C+%F4%EE%F0%EC%F3%AC%EB%E8%F0%EE%E2%E0%F2%FC+%E8+%F3%E4%E5%F0%E6%E8%E2%E0%F2%FC+%F3%F7%E5%E1%ED%F3%FE+%E7%E0%E4%E0%F7%F3.%0D%0A3.%09%CF%EE%E7%ED%E0%E2%E0%F2%E5%EB%FC%ED%FB%E5+%D3%D3%C4%3A+%EE%E1%F3%F7%E5%ED%E8%E5+%EE%F0%E8%E5%ED%F2%E8%F0%EE%E2%E0%F2%FC%F1%FF+%ED%E0+%F0%E0%E7%ED%EE%EE%E1%F0%E0%E7%E8%E5+%F1%EF%EE%F1%EE%E1%EE%E2+%F0%E5%F8%E5%ED%E8%FF+%E6%E8%E7%ED%E5%ED%ED%FB%F5+%E7%E0%E4%E0%F7%2C+%EE%E1%F9%E5%F3%F7%E5%E1%ED%FB%E5+%97+%F1%E0%EC%EE%AC%F1%F2%EE%FF%F2%E5%EB%FC%ED%EE+%E2%FB%E4%E5%EB%FF%F2%FC+%E8+%F4%EE%F0%EC%F3%EB%E8%F0%EE%E2%E0%F2%FC+%EF%EE%E7%ED%E0%E2%E0%F2%E5%EB%FC%ED%F3%FE+%F6%E5%EB%FC.%0D%0A4.%09%CA%EE%EC%EC%F3%ED%E8%EA%E0%F2%E8%E2%ED%FB%E5+%D3%D3%C4%3A+%EE%E1%F3%F7%E5%ED%E8%E5+%EA%EE%EE%F0%E4%E8%ED%E8%F0%EE%E2%E0%ED%E8%FE+%F0%E0%E7%EB%E8%F7%ED%FB%F5+%EF%EE%E7%E8%F6%E8%E9+%E2+%F1%EE%F2%F0%F3%E4%ED%E8%F7%E5%F1%F2%E2%E5%2C+%EF%F0%E8%ED%E8%EC%E0%F2%FC+%EC%ED%E5%ED%E8%E5+%EA%EE%EB%EB%E5%EA%F2%E8%E2%E0%2C+%F2%EE%E2%E0%F0%E8%F9%E0.+%E2%E7%E0%E8%EC%EE%E4%E5%E9%F1%F2%E2%E8%E5+-+%F4%EE%F0%EC%F3%EB%E8%F0%EE%E2%E0%F2%FC+%F1%EE%E1%F1%F2%E2%E5%ED%ED%EE%E5+%EC%ED%E5%ED%E8%E5%2C+%F1%EB%F3%F8%E0%F2%FC+%F1%EE%E1%E5%F1%E5%E4%ED%E8%EA%E0%3B+%F3%EF%F0%E0%E2%EB%E5%ED%E8%E5+%EA%EE%EC%AC%EC%F3%ED%E8%EA%E0%F6%E8%E5%E9+-+%F0%E0%E7%F0%E5%F8%E0%F2%FC+%EA%EE%ED%F4%EB%E8%EA%F2%FB+%ED%E0+%EE%F1%ED%EE%E2%E5+%F3%F7%E5%F2%E0+%E8%ED%F2%E5%F0%E5%F1%EE%E2+%E8+%EF%EE%E7%E8%F6%E8%E8+%E2%F1%E5%F5+%F3%F7%E0%F1%F2%ED%E8%EA%EE%E2.&amp;2&amp;0"/>
          <p:cNvSpPr>
            <a:spLocks noChangeAspect="1" noChangeArrowheads="1"/>
          </p:cNvSpPr>
          <p:nvPr/>
        </p:nvSpPr>
        <p:spPr bwMode="auto">
          <a:xfrm>
            <a:off x="63500" y="-1690688"/>
            <a:ext cx="35242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77" y="3501008"/>
            <a:ext cx="2926695" cy="29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средства: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памятки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карточки с заданиями для групповой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стенд с туристскими узлами.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репшнуры, веревка, карабины, доска мультимедийная, проектор.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обучения: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metodichka.web-box.ru/metodika/metody-obuchenija/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универсальных учебных действий: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7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1411"/>
              </p:ext>
            </p:extLst>
          </p:nvPr>
        </p:nvGraphicFramePr>
        <p:xfrm>
          <a:off x="467544" y="116633"/>
          <a:ext cx="8229600" cy="2759710"/>
        </p:xfrm>
        <a:graphic>
          <a:graphicData uri="http://schemas.openxmlformats.org/drawingml/2006/table">
            <a:tbl>
              <a:tblPr firstRow="1" firstCol="1" bandRow="1"/>
              <a:tblGrid>
                <a:gridCol w="2106128"/>
                <a:gridCol w="3808732"/>
                <a:gridCol w="2314740"/>
              </a:tblGrid>
              <a:tr h="198131">
                <a:tc>
                  <a:txBody>
                    <a:bodyPr/>
                    <a:lstStyle/>
                    <a:p>
                      <a:pPr marL="6794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 занятия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педагога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деятельности обучающихся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Организационная часть (2 минуты).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Просмотр видеофильма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https://www.youtube.com/watch?v=Av3fIVny4cs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 рассаживаются, отвечают на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19" marR="56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570871"/>
              </p:ext>
            </p:extLst>
          </p:nvPr>
        </p:nvGraphicFramePr>
        <p:xfrm>
          <a:off x="467544" y="2924944"/>
          <a:ext cx="8208912" cy="1772090"/>
        </p:xfrm>
        <a:graphic>
          <a:graphicData uri="http://schemas.openxmlformats.org/drawingml/2006/table">
            <a:tbl>
              <a:tblPr firstRow="1" firstCol="1" bandRow="1"/>
              <a:tblGrid>
                <a:gridCol w="2082405"/>
                <a:gridCol w="3822251"/>
                <a:gridCol w="2304256"/>
              </a:tblGrid>
              <a:tr h="1772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.Актуализация опорных знаний 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(10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минуты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000" b="1" u="sng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81" marR="4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Рассказ педагога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https://turclub-pik.ru/blog/kak-vyazat-turisticheskie-verevochnye-uzly/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81" marR="4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Слушают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рассказ педагога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81" marR="4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35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24744"/>
            <a:ext cx="8676456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</a:rPr>
              <a:t>3</a:t>
            </a:r>
            <a:r>
              <a:rPr lang="ru-RU" sz="3200" b="1" dirty="0">
                <a:solidFill>
                  <a:prstClr val="black"/>
                </a:solidFill>
              </a:rPr>
              <a:t>. Оценочный материал </a:t>
            </a:r>
            <a:r>
              <a:rPr lang="ru-RU" sz="3200" dirty="0">
                <a:solidFill>
                  <a:prstClr val="black"/>
                </a:solidFill>
              </a:rPr>
              <a:t>(контрольные задания, самостоятельные и зачетные работы, викторины,  </a:t>
            </a:r>
            <a:r>
              <a:rPr lang="ru-RU" sz="3200" dirty="0" err="1">
                <a:solidFill>
                  <a:prstClr val="black"/>
                </a:solidFill>
              </a:rPr>
              <a:t>брейн</a:t>
            </a:r>
            <a:r>
              <a:rPr lang="ru-RU" sz="3200" dirty="0">
                <a:solidFill>
                  <a:prstClr val="black"/>
                </a:solidFill>
              </a:rPr>
              <a:t>-ринги и др., всё что заявлено в учебном плане программы – последний столбик. </a:t>
            </a:r>
          </a:p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</a:rPr>
              <a:t>  </a:t>
            </a:r>
            <a:r>
              <a:rPr lang="ru-RU" sz="3200" dirty="0">
                <a:solidFill>
                  <a:srgbClr val="FF0000"/>
                </a:solidFill>
              </a:rPr>
              <a:t>Весь материал должен быть  дифференцирован по уровню и возрасту обучающихся (для тех, у кого разновозрастные группы).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9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3711"/>
              </p:ext>
            </p:extLst>
          </p:nvPr>
        </p:nvGraphicFramePr>
        <p:xfrm>
          <a:off x="323528" y="476672"/>
          <a:ext cx="8496944" cy="55787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1281"/>
                <a:gridCol w="3345223"/>
                <a:gridCol w="629019"/>
                <a:gridCol w="1363863"/>
                <a:gridCol w="1221414"/>
                <a:gridCol w="1296144"/>
              </a:tblGrid>
              <a:tr h="2185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п/п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Наименование разделов, тем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Всего часов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Количество часов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Теоретические занятия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Практические занятия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Arial Unicode MS"/>
                        </a:rPr>
                        <a:t>Формы контроля/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Arial Unicode MS"/>
                        </a:rPr>
                        <a:t>аттестации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6766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Введение в предмет.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Устный опрос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577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Краеведческие наблюдения за природой 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Вопрос-ответ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014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Необычные природные явления</a:t>
                      </a:r>
                    </a:p>
                  </a:txBody>
                  <a:tcPr marL="57533" marR="575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Дневник наблюдений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718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Наш город. Его особенности</a:t>
                      </a:r>
                    </a:p>
                  </a:txBody>
                  <a:tcPr marL="57533" marR="575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Викторина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718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Улица, где находится наша школа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Вопрос-ответ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859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Микрорайон школы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18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33" marR="57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Наш район. Его достопримечательности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Брейн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-ринг</a:t>
                      </a:r>
                    </a:p>
                  </a:txBody>
                  <a:tcPr marL="57533" marR="57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1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b="1" dirty="0" smtClean="0"/>
              <a:t>. Фонды контроля:</a:t>
            </a:r>
          </a:p>
          <a:p>
            <a:pPr marL="0" indent="0">
              <a:buNone/>
            </a:pPr>
            <a:r>
              <a:rPr lang="ru-RU" dirty="0" smtClean="0"/>
              <a:t>А)входного</a:t>
            </a:r>
          </a:p>
          <a:p>
            <a:pPr marL="0" indent="0">
              <a:buNone/>
            </a:pPr>
            <a:r>
              <a:rPr lang="ru-RU" dirty="0" smtClean="0"/>
              <a:t>Б)промежуточного</a:t>
            </a:r>
          </a:p>
          <a:p>
            <a:pPr marL="0" indent="0">
              <a:buNone/>
            </a:pPr>
            <a:r>
              <a:rPr lang="ru-RU" dirty="0" smtClean="0"/>
              <a:t>В)итогового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b="1" dirty="0" smtClean="0"/>
              <a:t>. Методические материалы </a:t>
            </a:r>
          </a:p>
          <a:p>
            <a:pPr marL="0" indent="0">
              <a:buNone/>
            </a:pPr>
            <a:r>
              <a:rPr lang="ru-RU" dirty="0" smtClean="0"/>
              <a:t>А) для педагога (как провести, какие лучше применять методы и приемы, какую технологию использовать и почему…)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Б) для обучающихся (памятки, буклеты, схемы и </a:t>
            </a:r>
            <a:r>
              <a:rPr lang="ru-RU" dirty="0" err="1" smtClean="0"/>
              <a:t>др</a:t>
            </a:r>
            <a:r>
              <a:rPr lang="ru-RU" dirty="0" smtClean="0"/>
              <a:t>…)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В) для родителей (рекомендации психолога, темы родительских собраний и </a:t>
            </a:r>
            <a:r>
              <a:rPr lang="ru-RU" dirty="0" err="1" smtClean="0"/>
              <a:t>др</a:t>
            </a:r>
            <a:r>
              <a:rPr lang="ru-RU" dirty="0" smtClean="0"/>
              <a:t>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341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591</Words>
  <Application>Microsoft Office PowerPoint</Application>
  <PresentationFormat>Экран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Учебно- методический комплект реализуемой программы  </vt:lpstr>
      <vt:lpstr>Презентация PowerPoint</vt:lpstr>
      <vt:lpstr>Технологическая карта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 методический комплект реализуемой программы</dc:title>
  <dc:creator>User</dc:creator>
  <cp:lastModifiedBy>User</cp:lastModifiedBy>
  <cp:revision>8</cp:revision>
  <dcterms:created xsi:type="dcterms:W3CDTF">2019-11-06T09:24:49Z</dcterms:created>
  <dcterms:modified xsi:type="dcterms:W3CDTF">2019-11-06T10:39:22Z</dcterms:modified>
</cp:coreProperties>
</file>