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57" r:id="rId5"/>
    <p:sldId id="258" r:id="rId6"/>
    <p:sldId id="259" r:id="rId7"/>
    <p:sldId id="266" r:id="rId8"/>
    <p:sldId id="260" r:id="rId9"/>
    <p:sldId id="265" r:id="rId10"/>
    <p:sldId id="261" r:id="rId11"/>
    <p:sldId id="262" r:id="rId12"/>
    <p:sldId id="26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30FD275-0452-49BE-A672-DB9EBABB8373}" type="datetimeFigureOut">
              <a:rPr lang="ru-RU" smtClean="0"/>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58323F-ED9E-45F8-9861-D67CBBF674D0}" type="slidenum">
              <a:rPr lang="ru-RU" smtClean="0"/>
              <a:t>‹#›</a:t>
            </a:fld>
            <a:endParaRPr lang="ru-RU"/>
          </a:p>
        </p:txBody>
      </p:sp>
    </p:spTree>
    <p:extLst>
      <p:ext uri="{BB962C8B-B14F-4D97-AF65-F5344CB8AC3E}">
        <p14:creationId xmlns:p14="http://schemas.microsoft.com/office/powerpoint/2010/main" val="162520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0FD275-0452-49BE-A672-DB9EBABB8373}" type="datetimeFigureOut">
              <a:rPr lang="ru-RU" smtClean="0"/>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58323F-ED9E-45F8-9861-D67CBBF674D0}" type="slidenum">
              <a:rPr lang="ru-RU" smtClean="0"/>
              <a:t>‹#›</a:t>
            </a:fld>
            <a:endParaRPr lang="ru-RU"/>
          </a:p>
        </p:txBody>
      </p:sp>
    </p:spTree>
    <p:extLst>
      <p:ext uri="{BB962C8B-B14F-4D97-AF65-F5344CB8AC3E}">
        <p14:creationId xmlns:p14="http://schemas.microsoft.com/office/powerpoint/2010/main" val="53470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0FD275-0452-49BE-A672-DB9EBABB8373}" type="datetimeFigureOut">
              <a:rPr lang="ru-RU" smtClean="0"/>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58323F-ED9E-45F8-9861-D67CBBF674D0}" type="slidenum">
              <a:rPr lang="ru-RU" smtClean="0"/>
              <a:t>‹#›</a:t>
            </a:fld>
            <a:endParaRPr lang="ru-RU"/>
          </a:p>
        </p:txBody>
      </p:sp>
    </p:spTree>
    <p:extLst>
      <p:ext uri="{BB962C8B-B14F-4D97-AF65-F5344CB8AC3E}">
        <p14:creationId xmlns:p14="http://schemas.microsoft.com/office/powerpoint/2010/main" val="110635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0FD275-0452-49BE-A672-DB9EBABB8373}" type="datetimeFigureOut">
              <a:rPr lang="ru-RU" smtClean="0"/>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58323F-ED9E-45F8-9861-D67CBBF674D0}" type="slidenum">
              <a:rPr lang="ru-RU" smtClean="0"/>
              <a:t>‹#›</a:t>
            </a:fld>
            <a:endParaRPr lang="ru-RU"/>
          </a:p>
        </p:txBody>
      </p:sp>
    </p:spTree>
    <p:extLst>
      <p:ext uri="{BB962C8B-B14F-4D97-AF65-F5344CB8AC3E}">
        <p14:creationId xmlns:p14="http://schemas.microsoft.com/office/powerpoint/2010/main" val="67285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30FD275-0452-49BE-A672-DB9EBABB8373}" type="datetimeFigureOut">
              <a:rPr lang="ru-RU" smtClean="0"/>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58323F-ED9E-45F8-9861-D67CBBF674D0}" type="slidenum">
              <a:rPr lang="ru-RU" smtClean="0"/>
              <a:t>‹#›</a:t>
            </a:fld>
            <a:endParaRPr lang="ru-RU"/>
          </a:p>
        </p:txBody>
      </p:sp>
    </p:spTree>
    <p:extLst>
      <p:ext uri="{BB962C8B-B14F-4D97-AF65-F5344CB8AC3E}">
        <p14:creationId xmlns:p14="http://schemas.microsoft.com/office/powerpoint/2010/main" val="268572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30FD275-0452-49BE-A672-DB9EBABB8373}" type="datetimeFigureOut">
              <a:rPr lang="ru-RU" smtClean="0"/>
              <a:t>26.03.2020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58323F-ED9E-45F8-9861-D67CBBF674D0}" type="slidenum">
              <a:rPr lang="ru-RU" smtClean="0"/>
              <a:t>‹#›</a:t>
            </a:fld>
            <a:endParaRPr lang="ru-RU"/>
          </a:p>
        </p:txBody>
      </p:sp>
    </p:spTree>
    <p:extLst>
      <p:ext uri="{BB962C8B-B14F-4D97-AF65-F5344CB8AC3E}">
        <p14:creationId xmlns:p14="http://schemas.microsoft.com/office/powerpoint/2010/main" val="301556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0FD275-0452-49BE-A672-DB9EBABB8373}" type="datetimeFigureOut">
              <a:rPr lang="ru-RU" smtClean="0"/>
              <a:t>26.03.2020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B58323F-ED9E-45F8-9861-D67CBBF674D0}" type="slidenum">
              <a:rPr lang="ru-RU" smtClean="0"/>
              <a:t>‹#›</a:t>
            </a:fld>
            <a:endParaRPr lang="ru-RU"/>
          </a:p>
        </p:txBody>
      </p:sp>
    </p:spTree>
    <p:extLst>
      <p:ext uri="{BB962C8B-B14F-4D97-AF65-F5344CB8AC3E}">
        <p14:creationId xmlns:p14="http://schemas.microsoft.com/office/powerpoint/2010/main" val="379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30FD275-0452-49BE-A672-DB9EBABB8373}" type="datetimeFigureOut">
              <a:rPr lang="ru-RU" smtClean="0"/>
              <a:t>26.03.2020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B58323F-ED9E-45F8-9861-D67CBBF674D0}" type="slidenum">
              <a:rPr lang="ru-RU" smtClean="0"/>
              <a:t>‹#›</a:t>
            </a:fld>
            <a:endParaRPr lang="ru-RU"/>
          </a:p>
        </p:txBody>
      </p:sp>
    </p:spTree>
    <p:extLst>
      <p:ext uri="{BB962C8B-B14F-4D97-AF65-F5344CB8AC3E}">
        <p14:creationId xmlns:p14="http://schemas.microsoft.com/office/powerpoint/2010/main" val="126510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30FD275-0452-49BE-A672-DB9EBABB8373}" type="datetimeFigureOut">
              <a:rPr lang="ru-RU" smtClean="0"/>
              <a:t>26.03.2020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B58323F-ED9E-45F8-9861-D67CBBF674D0}" type="slidenum">
              <a:rPr lang="ru-RU" smtClean="0"/>
              <a:t>‹#›</a:t>
            </a:fld>
            <a:endParaRPr lang="ru-RU"/>
          </a:p>
        </p:txBody>
      </p:sp>
    </p:spTree>
    <p:extLst>
      <p:ext uri="{BB962C8B-B14F-4D97-AF65-F5344CB8AC3E}">
        <p14:creationId xmlns:p14="http://schemas.microsoft.com/office/powerpoint/2010/main" val="3032885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30FD275-0452-49BE-A672-DB9EBABB8373}" type="datetimeFigureOut">
              <a:rPr lang="ru-RU" smtClean="0"/>
              <a:t>26.03.2020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58323F-ED9E-45F8-9861-D67CBBF674D0}" type="slidenum">
              <a:rPr lang="ru-RU" smtClean="0"/>
              <a:t>‹#›</a:t>
            </a:fld>
            <a:endParaRPr lang="ru-RU"/>
          </a:p>
        </p:txBody>
      </p:sp>
    </p:spTree>
    <p:extLst>
      <p:ext uri="{BB962C8B-B14F-4D97-AF65-F5344CB8AC3E}">
        <p14:creationId xmlns:p14="http://schemas.microsoft.com/office/powerpoint/2010/main" val="372810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30FD275-0452-49BE-A672-DB9EBABB8373}" type="datetimeFigureOut">
              <a:rPr lang="ru-RU" smtClean="0"/>
              <a:t>26.03.2020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58323F-ED9E-45F8-9861-D67CBBF674D0}" type="slidenum">
              <a:rPr lang="ru-RU" smtClean="0"/>
              <a:t>‹#›</a:t>
            </a:fld>
            <a:endParaRPr lang="ru-RU"/>
          </a:p>
        </p:txBody>
      </p:sp>
    </p:spTree>
    <p:extLst>
      <p:ext uri="{BB962C8B-B14F-4D97-AF65-F5344CB8AC3E}">
        <p14:creationId xmlns:p14="http://schemas.microsoft.com/office/powerpoint/2010/main" val="320475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FD275-0452-49BE-A672-DB9EBABB8373}" type="datetimeFigureOut">
              <a:rPr lang="ru-RU" smtClean="0"/>
              <a:t>26.03.2020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8323F-ED9E-45F8-9861-D67CBBF674D0}" type="slidenum">
              <a:rPr lang="ru-RU" smtClean="0"/>
              <a:t>‹#›</a:t>
            </a:fld>
            <a:endParaRPr lang="ru-RU"/>
          </a:p>
        </p:txBody>
      </p:sp>
    </p:spTree>
    <p:extLst>
      <p:ext uri="{BB962C8B-B14F-4D97-AF65-F5344CB8AC3E}">
        <p14:creationId xmlns:p14="http://schemas.microsoft.com/office/powerpoint/2010/main" val="2949647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412776"/>
            <a:ext cx="7128792" cy="2308324"/>
          </a:xfrm>
          <a:prstGeom prst="rect">
            <a:avLst/>
          </a:prstGeom>
        </p:spPr>
        <p:txBody>
          <a:bodyPr wrap="square">
            <a:spAutoFit/>
          </a:bodyPr>
          <a:lstStyle/>
          <a:p>
            <a:pPr algn="ctr"/>
            <a:r>
              <a:rPr lang="ru-RU" sz="4800" b="1" dirty="0">
                <a:latin typeface="Times New Roman"/>
                <a:ea typeface="Calibri"/>
              </a:rPr>
              <a:t>Оценочный материал УМК, требования </a:t>
            </a:r>
            <a:endParaRPr lang="ru-RU" sz="4800" b="1" dirty="0" smtClean="0">
              <a:latin typeface="Times New Roman"/>
              <a:ea typeface="Calibri"/>
            </a:endParaRPr>
          </a:p>
          <a:p>
            <a:pPr algn="ctr"/>
            <a:r>
              <a:rPr lang="ru-RU" sz="4800" b="1" dirty="0" smtClean="0">
                <a:latin typeface="Times New Roman"/>
                <a:ea typeface="Calibri"/>
              </a:rPr>
              <a:t>и </a:t>
            </a:r>
            <a:r>
              <a:rPr lang="ru-RU" sz="4800" b="1" dirty="0">
                <a:latin typeface="Times New Roman"/>
                <a:ea typeface="Calibri"/>
              </a:rPr>
              <a:t>структура</a:t>
            </a:r>
            <a:endParaRPr lang="ru-RU" sz="4800" dirty="0"/>
          </a:p>
        </p:txBody>
      </p:sp>
    </p:spTree>
    <p:extLst>
      <p:ext uri="{BB962C8B-B14F-4D97-AF65-F5344CB8AC3E}">
        <p14:creationId xmlns:p14="http://schemas.microsoft.com/office/powerpoint/2010/main" val="3796818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12845"/>
            <a:ext cx="8064896" cy="4893647"/>
          </a:xfrm>
          <a:prstGeom prst="rect">
            <a:avLst/>
          </a:prstGeom>
        </p:spPr>
        <p:txBody>
          <a:bodyPr wrap="square">
            <a:spAutoFit/>
          </a:bodyPr>
          <a:lstStyle/>
          <a:p>
            <a:r>
              <a:rPr lang="ru-RU" sz="2400" b="1" dirty="0" smtClean="0">
                <a:effectLst/>
                <a:latin typeface="Times New Roman" panose="02020603050405020304" pitchFamily="18" charset="0"/>
                <a:cs typeface="Times New Roman" panose="02020603050405020304" pitchFamily="18" charset="0"/>
              </a:rPr>
              <a:t>Ситуационные задачи</a:t>
            </a:r>
            <a:r>
              <a:rPr lang="ru-RU" sz="2400" dirty="0" smtClean="0">
                <a:effectLst/>
                <a:latin typeface="Times New Roman" panose="02020603050405020304" pitchFamily="18" charset="0"/>
                <a:cs typeface="Times New Roman" panose="02020603050405020304" pitchFamily="18" charset="0"/>
              </a:rPr>
              <a:t> – это задачи, позволяющие ученику осваивать интеллектуальные операции последовательно в процессе работы с информацией: ознакомление – понимание – применение – анализ – синтез – оценка.</a:t>
            </a:r>
          </a:p>
          <a:p>
            <a:r>
              <a:rPr lang="ru-RU" sz="2400" dirty="0" smtClean="0">
                <a:effectLst/>
                <a:latin typeface="Times New Roman" panose="02020603050405020304" pitchFamily="18" charset="0"/>
                <a:cs typeface="Times New Roman" panose="02020603050405020304" pitchFamily="18" charset="0"/>
              </a:rPr>
              <a:t> </a:t>
            </a:r>
          </a:p>
          <a:p>
            <a:r>
              <a:rPr lang="ru-RU" sz="2400" dirty="0" smtClean="0">
                <a:effectLst/>
                <a:latin typeface="Times New Roman" panose="02020603050405020304" pitchFamily="18" charset="0"/>
                <a:cs typeface="Times New Roman" panose="02020603050405020304" pitchFamily="18" charset="0"/>
              </a:rPr>
              <a:t>Специфика ситуационной задачи заключается в том, что она носит ярко выраженный практико-ориентированный характер, но для ее решения необходимо конкретное предметное знание. </a:t>
            </a:r>
          </a:p>
          <a:p>
            <a:endParaRPr lang="ru-RU" sz="2400" dirty="0" smtClean="0">
              <a:effectLst/>
              <a:latin typeface="Times New Roman" panose="02020603050405020304" pitchFamily="18" charset="0"/>
              <a:cs typeface="Times New Roman" panose="02020603050405020304" pitchFamily="18" charset="0"/>
            </a:endParaRPr>
          </a:p>
          <a:p>
            <a:r>
              <a:rPr lang="ru-RU" sz="2400" dirty="0" smtClean="0">
                <a:effectLst/>
                <a:latin typeface="Times New Roman" panose="02020603050405020304" pitchFamily="18" charset="0"/>
                <a:cs typeface="Times New Roman" panose="02020603050405020304" pitchFamily="18" charset="0"/>
              </a:rPr>
              <a:t>Обязательным элементом задачи является проблемный вопрос, который должен быть сформулирован таким образом, чтобы ученику захотелось найти на него ответ.</a:t>
            </a:r>
            <a:endParaRPr lang="ru-RU"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562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342" b="1847"/>
          <a:stretch/>
        </p:blipFill>
        <p:spPr bwMode="auto">
          <a:xfrm>
            <a:off x="171263" y="3356992"/>
            <a:ext cx="7851775" cy="226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187624" y="116632"/>
            <a:ext cx="6858000" cy="646331"/>
          </a:xfrm>
          <a:prstGeom prst="rect">
            <a:avLst/>
          </a:prstGeom>
        </p:spPr>
        <p:txBody>
          <a:bodyPr wrap="square">
            <a:spAutoFit/>
          </a:bodyPr>
          <a:lstStyle/>
          <a:p>
            <a:r>
              <a:rPr lang="ru-RU" b="1" dirty="0" smtClean="0">
                <a:effectLst/>
                <a:latin typeface="verdana,sans-serif"/>
              </a:rPr>
              <a:t>Модель ситуационной задачи</a:t>
            </a:r>
            <a:endParaRPr lang="ru-RU" dirty="0" smtClean="0">
              <a:effectLst/>
            </a:endParaRPr>
          </a:p>
          <a:p>
            <a:r>
              <a:rPr lang="ru-RU" dirty="0" smtClean="0">
                <a:effectLst/>
              </a:rPr>
              <a:t> </a:t>
            </a:r>
          </a:p>
        </p:txBody>
      </p:sp>
      <p:sp>
        <p:nvSpPr>
          <p:cNvPr id="3" name="Прямоугольник 2"/>
          <p:cNvSpPr/>
          <p:nvPr/>
        </p:nvSpPr>
        <p:spPr>
          <a:xfrm>
            <a:off x="179512" y="461771"/>
            <a:ext cx="8452320" cy="2031325"/>
          </a:xfrm>
          <a:prstGeom prst="rect">
            <a:avLst/>
          </a:prstGeom>
          <a:solidFill>
            <a:schemeClr val="accent3">
              <a:lumMod val="40000"/>
              <a:lumOff val="60000"/>
            </a:schemeClr>
          </a:solidFill>
        </p:spPr>
        <p:txBody>
          <a:bodyPr wrap="square">
            <a:spAutoFit/>
          </a:bodyPr>
          <a:lstStyle/>
          <a:p>
            <a:r>
              <a:rPr lang="ru-RU" dirty="0" smtClean="0">
                <a:effectLst/>
                <a:latin typeface="Times New Roman" panose="02020603050405020304" pitchFamily="18" charset="0"/>
                <a:cs typeface="Times New Roman" panose="02020603050405020304" pitchFamily="18" charset="0"/>
              </a:rPr>
              <a:t>Как правило, задача включает в себя:</a:t>
            </a:r>
          </a:p>
          <a:p>
            <a:r>
              <a:rPr lang="ru-RU" dirty="0" smtClean="0">
                <a:effectLst/>
                <a:latin typeface="Times New Roman" panose="02020603050405020304" pitchFamily="18" charset="0"/>
                <a:cs typeface="Times New Roman" panose="02020603050405020304" pitchFamily="18" charset="0"/>
              </a:rPr>
              <a:t>1. название (желательно яркое, привлекающее внимание);</a:t>
            </a:r>
          </a:p>
          <a:p>
            <a:r>
              <a:rPr lang="ru-RU" dirty="0" smtClean="0">
                <a:effectLst/>
                <a:latin typeface="Times New Roman" panose="02020603050405020304" pitchFamily="18" charset="0"/>
                <a:cs typeface="Times New Roman" panose="02020603050405020304" pitchFamily="18" charset="0"/>
              </a:rPr>
              <a:t>2. ситуацию – случай, проблема, история из реальной жизни;</a:t>
            </a:r>
          </a:p>
          <a:p>
            <a:r>
              <a:rPr lang="ru-RU" dirty="0" smtClean="0">
                <a:effectLst/>
                <a:latin typeface="Times New Roman" panose="02020603050405020304" pitchFamily="18" charset="0"/>
                <a:cs typeface="Times New Roman" panose="02020603050405020304" pitchFamily="18" charset="0"/>
              </a:rPr>
              <a:t>3. личностно-значимый познавательный вопрос;</a:t>
            </a:r>
          </a:p>
          <a:p>
            <a:r>
              <a:rPr lang="ru-RU" dirty="0" smtClean="0">
                <a:effectLst/>
                <a:latin typeface="Times New Roman" panose="02020603050405020304" pitchFamily="18" charset="0"/>
                <a:cs typeface="Times New Roman" panose="02020603050405020304" pitchFamily="18" charset="0"/>
              </a:rPr>
              <a:t>4. информация по данному вопросу, представленная в разнообразном виде (текст, таблица, график, статистические данные);</a:t>
            </a:r>
          </a:p>
          <a:p>
            <a:r>
              <a:rPr lang="ru-RU" dirty="0" smtClean="0">
                <a:effectLst/>
                <a:latin typeface="Times New Roman" panose="02020603050405020304" pitchFamily="18" charset="0"/>
                <a:cs typeface="Times New Roman" panose="02020603050405020304" pitchFamily="18" charset="0"/>
              </a:rPr>
              <a:t>5. вопросы или задания для работы с задачей.</a:t>
            </a:r>
          </a:p>
        </p:txBody>
      </p:sp>
      <p:sp>
        <p:nvSpPr>
          <p:cNvPr id="5" name="TextBox 4"/>
          <p:cNvSpPr txBox="1"/>
          <p:nvPr/>
        </p:nvSpPr>
        <p:spPr>
          <a:xfrm>
            <a:off x="2267744" y="3429000"/>
            <a:ext cx="3914470" cy="461665"/>
          </a:xfrm>
          <a:prstGeom prst="rect">
            <a:avLst/>
          </a:prstGeom>
          <a:solidFill>
            <a:schemeClr val="accent5">
              <a:lumMod val="60000"/>
              <a:lumOff val="40000"/>
            </a:schemeClr>
          </a:solidFill>
        </p:spPr>
        <p:txBody>
          <a:bodyPr wrap="none" rtlCol="0">
            <a:spAutoFit/>
          </a:bodyPr>
          <a:lstStyle/>
          <a:p>
            <a:r>
              <a:rPr lang="ru-RU" sz="2400" b="1" dirty="0" smtClean="0">
                <a:latin typeface="Times New Roman" panose="02020603050405020304" pitchFamily="18" charset="0"/>
                <a:cs typeface="Times New Roman" panose="02020603050405020304" pitchFamily="18" charset="0"/>
              </a:rPr>
              <a:t>Хлеб всему голова, а вода?</a:t>
            </a:r>
          </a:p>
        </p:txBody>
      </p:sp>
    </p:spTree>
    <p:extLst>
      <p:ext uri="{BB962C8B-B14F-4D97-AF65-F5344CB8AC3E}">
        <p14:creationId xmlns:p14="http://schemas.microsoft.com/office/powerpoint/2010/main" val="737230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allyslide.com/thumbs/2efb5cda675f9fee2df2bf3c3635ef90/img8.jpg"/>
          <p:cNvPicPr>
            <a:picLocks noChangeAspect="1" noChangeArrowheads="1"/>
          </p:cNvPicPr>
          <p:nvPr/>
        </p:nvPicPr>
        <p:blipFill rotWithShape="1">
          <a:blip r:embed="rId2">
            <a:extLst>
              <a:ext uri="{28A0092B-C50C-407E-A947-70E740481C1C}">
                <a14:useLocalDpi xmlns:a14="http://schemas.microsoft.com/office/drawing/2010/main" val="0"/>
              </a:ext>
            </a:extLst>
          </a:blip>
          <a:srcRect r="11179" b="24312"/>
          <a:stretch/>
        </p:blipFill>
        <p:spPr bwMode="auto">
          <a:xfrm>
            <a:off x="20340" y="87700"/>
            <a:ext cx="4874245" cy="31151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1.wp.com/bezpalatki.ru/wp-content/uploads/2015/10/sbor-kondensata.jpg"/>
          <p:cNvPicPr>
            <a:picLocks noChangeAspect="1" noChangeArrowheads="1"/>
          </p:cNvPicPr>
          <p:nvPr/>
        </p:nvPicPr>
        <p:blipFill rotWithShape="1">
          <a:blip r:embed="rId3">
            <a:extLst>
              <a:ext uri="{28A0092B-C50C-407E-A947-70E740481C1C}">
                <a14:useLocalDpi xmlns:a14="http://schemas.microsoft.com/office/drawing/2010/main" val="0"/>
              </a:ext>
            </a:extLst>
          </a:blip>
          <a:srcRect t="-1" r="32754" b="888"/>
          <a:stretch/>
        </p:blipFill>
        <p:spPr bwMode="auto">
          <a:xfrm>
            <a:off x="5533805" y="332656"/>
            <a:ext cx="3321013" cy="11829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naroborona.info/wp-content/uploads/2015/01/3-1-2012-vo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9958" y="4293096"/>
            <a:ext cx="3568906" cy="209935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amlib.ru/img/e/end1/bytowyepridumkipoobespechenijuiochistkewodywuslowijahgrazhdanskojwojny/bytowyepridumkipoobespechenijuiochistkewodywuslowijahgrazhdanskojwojny-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0654" y="1988840"/>
            <a:ext cx="298132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images.myshared.ru/66/1357438/slide_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220795"/>
            <a:ext cx="4787081" cy="359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0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276872"/>
            <a:ext cx="4170181" cy="369332"/>
          </a:xfrm>
          <a:prstGeom prst="rect">
            <a:avLst/>
          </a:prstGeom>
          <a:solidFill>
            <a:schemeClr val="bg2"/>
          </a:solidFill>
        </p:spPr>
        <p:txBody>
          <a:bodyPr wrap="none" rtlCol="0">
            <a:spAutoFit/>
          </a:bodyPr>
          <a:lstStyle/>
          <a:p>
            <a:r>
              <a:rPr lang="ru-RU" dirty="0" smtClean="0"/>
              <a:t>Пункт 2.3.3. «Формы аттестации»  стр.30</a:t>
            </a:r>
            <a:endParaRPr lang="ru-RU" dirty="0"/>
          </a:p>
        </p:txBody>
      </p:sp>
      <p:sp>
        <p:nvSpPr>
          <p:cNvPr id="3" name="TextBox 2"/>
          <p:cNvSpPr txBox="1"/>
          <p:nvPr/>
        </p:nvSpPr>
        <p:spPr>
          <a:xfrm>
            <a:off x="1331640" y="3645024"/>
            <a:ext cx="4536755" cy="369332"/>
          </a:xfrm>
          <a:prstGeom prst="rect">
            <a:avLst/>
          </a:prstGeom>
          <a:solidFill>
            <a:schemeClr val="bg2"/>
          </a:solidFill>
        </p:spPr>
        <p:txBody>
          <a:bodyPr wrap="none" rtlCol="0">
            <a:spAutoFit/>
          </a:bodyPr>
          <a:lstStyle/>
          <a:p>
            <a:r>
              <a:rPr lang="ru-RU" dirty="0" smtClean="0"/>
              <a:t>Пункт 2.3.4. Оценочные материалы     стр.31</a:t>
            </a:r>
            <a:endParaRPr lang="ru-RU" dirty="0"/>
          </a:p>
        </p:txBody>
      </p:sp>
      <p:sp>
        <p:nvSpPr>
          <p:cNvPr id="4" name="TextBox 3"/>
          <p:cNvSpPr txBox="1"/>
          <p:nvPr/>
        </p:nvSpPr>
        <p:spPr>
          <a:xfrm>
            <a:off x="611560" y="899460"/>
            <a:ext cx="7976607" cy="707886"/>
          </a:xfrm>
          <a:prstGeom prst="rect">
            <a:avLst/>
          </a:prstGeom>
          <a:solidFill>
            <a:schemeClr val="bg2"/>
          </a:solidFill>
        </p:spPr>
        <p:txBody>
          <a:bodyPr wrap="none" rtlCol="0">
            <a:spAutoFit/>
          </a:bodyPr>
          <a:lstStyle/>
          <a:p>
            <a:r>
              <a:rPr lang="ru-RU" sz="2000" b="1" dirty="0" smtClean="0">
                <a:latin typeface="Times New Roman" panose="02020603050405020304" pitchFamily="18" charset="0"/>
                <a:cs typeface="Times New Roman" panose="02020603050405020304" pitchFamily="18" charset="0"/>
              </a:rPr>
              <a:t>Методические рекомендации по проектированию дополнительных</a:t>
            </a:r>
          </a:p>
          <a:p>
            <a:r>
              <a:rPr lang="ru-RU" sz="2000" b="1" dirty="0" smtClean="0">
                <a:latin typeface="Times New Roman" panose="02020603050405020304" pitchFamily="18" charset="0"/>
                <a:cs typeface="Times New Roman" panose="02020603050405020304" pitchFamily="18" charset="0"/>
              </a:rPr>
              <a:t>общеобразовательных общеразвивающих программ</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7650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403"/>
            <a:ext cx="8928992" cy="6894195"/>
          </a:xfrm>
          <a:prstGeom prst="rect">
            <a:avLst/>
          </a:prstGeom>
          <a:solidFill>
            <a:schemeClr val="bg2">
              <a:lumMod val="75000"/>
            </a:schemeClr>
          </a:solidFill>
        </p:spPr>
        <p:txBody>
          <a:bodyPr wrap="square">
            <a:spAutoFit/>
          </a:bodyPr>
          <a:lstStyle/>
          <a:p>
            <a:r>
              <a:rPr lang="ru-RU" sz="2200" dirty="0"/>
              <a:t>Формы проведения контроля учащихся определяются педагогом в соответствии с дополнительной общеобразовательной общеразвивающей  программой. В зависимости от направленности дополнительных общеобразовательных общеразвивающих программ формами контроля могут быть: </a:t>
            </a:r>
          </a:p>
          <a:p>
            <a:pPr>
              <a:buFont typeface="Arial"/>
              <a:buChar char="•"/>
            </a:pPr>
            <a:r>
              <a:rPr lang="ru-RU" sz="2200" dirty="0"/>
              <a:t>выставка работ;</a:t>
            </a:r>
          </a:p>
          <a:p>
            <a:pPr>
              <a:buFont typeface="Arial"/>
              <a:buChar char="•"/>
            </a:pPr>
            <a:r>
              <a:rPr lang="ru-RU" sz="2200" dirty="0"/>
              <a:t>концерт;</a:t>
            </a:r>
          </a:p>
          <a:p>
            <a:pPr>
              <a:buFont typeface="Arial"/>
              <a:buChar char="•"/>
            </a:pPr>
            <a:r>
              <a:rPr lang="ru-RU" sz="2200" dirty="0"/>
              <a:t>открытые занятия;</a:t>
            </a:r>
          </a:p>
          <a:p>
            <a:pPr>
              <a:buFont typeface="Arial"/>
              <a:buChar char="•"/>
            </a:pPr>
            <a:r>
              <a:rPr lang="ru-RU" sz="2200" dirty="0"/>
              <a:t>прослушивание; </a:t>
            </a:r>
          </a:p>
          <a:p>
            <a:pPr>
              <a:buFont typeface="Arial"/>
              <a:buChar char="•"/>
            </a:pPr>
            <a:r>
              <a:rPr lang="ru-RU" sz="2200" dirty="0"/>
              <a:t>спектакль; </a:t>
            </a:r>
          </a:p>
          <a:p>
            <a:pPr>
              <a:buFont typeface="Arial"/>
              <a:buChar char="•"/>
            </a:pPr>
            <a:r>
              <a:rPr lang="ru-RU" sz="2200" dirty="0"/>
              <a:t>презентация; </a:t>
            </a:r>
          </a:p>
          <a:p>
            <a:pPr>
              <a:buFont typeface="Arial"/>
              <a:buChar char="•"/>
            </a:pPr>
            <a:r>
              <a:rPr lang="ru-RU" sz="2200" dirty="0"/>
              <a:t>соревнования; </a:t>
            </a:r>
          </a:p>
          <a:p>
            <a:pPr>
              <a:buFont typeface="Arial"/>
              <a:buChar char="•"/>
            </a:pPr>
            <a:r>
              <a:rPr lang="ru-RU" sz="2200" dirty="0"/>
              <a:t>сдача нормативов; </a:t>
            </a:r>
          </a:p>
          <a:p>
            <a:pPr>
              <a:buFont typeface="Arial"/>
              <a:buChar char="•"/>
            </a:pPr>
            <a:r>
              <a:rPr lang="ru-RU" sz="2200" dirty="0"/>
              <a:t>фестиваль;</a:t>
            </a:r>
          </a:p>
          <a:p>
            <a:pPr>
              <a:buFont typeface="Arial"/>
              <a:buChar char="•"/>
            </a:pPr>
            <a:r>
              <a:rPr lang="ru-RU" sz="2200" dirty="0"/>
              <a:t>собеседование; </a:t>
            </a:r>
          </a:p>
          <a:p>
            <a:pPr>
              <a:buFont typeface="Arial"/>
              <a:buChar char="•"/>
            </a:pPr>
            <a:r>
              <a:rPr lang="ru-RU" sz="2200" dirty="0"/>
              <a:t>наблюдение;</a:t>
            </a:r>
          </a:p>
          <a:p>
            <a:pPr>
              <a:buFont typeface="Arial"/>
              <a:buChar char="•"/>
            </a:pPr>
            <a:r>
              <a:rPr lang="ru-RU" sz="2200" dirty="0"/>
              <a:t>семинар;</a:t>
            </a:r>
          </a:p>
          <a:p>
            <a:pPr>
              <a:buFont typeface="Arial"/>
              <a:buChar char="•"/>
            </a:pPr>
            <a:r>
              <a:rPr lang="ru-RU" sz="2200" dirty="0"/>
              <a:t>конференция; </a:t>
            </a:r>
          </a:p>
          <a:p>
            <a:pPr>
              <a:buFont typeface="Arial"/>
              <a:buChar char="•"/>
            </a:pPr>
            <a:r>
              <a:rPr lang="ru-RU" sz="2200" dirty="0"/>
              <a:t>зачет; </a:t>
            </a:r>
          </a:p>
          <a:p>
            <a:pPr>
              <a:buFont typeface="Arial"/>
              <a:buChar char="•"/>
            </a:pPr>
            <a:r>
              <a:rPr lang="ru-RU" sz="2200" dirty="0"/>
              <a:t>тестирование; защита реф</a:t>
            </a:r>
            <a:r>
              <a:rPr lang="ru-RU" sz="2400" dirty="0"/>
              <a:t>ерата и др. </a:t>
            </a:r>
            <a:endParaRPr lang="ru-RU" sz="2400" dirty="0">
              <a:effectLst/>
            </a:endParaRPr>
          </a:p>
        </p:txBody>
      </p:sp>
    </p:spTree>
    <p:extLst>
      <p:ext uri="{BB962C8B-B14F-4D97-AF65-F5344CB8AC3E}">
        <p14:creationId xmlns:p14="http://schemas.microsoft.com/office/powerpoint/2010/main" val="282694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eti-mama.com/wp-content/uploads/2014/10/Anketa-dlya-devoch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842" y="2132856"/>
            <a:ext cx="6334125" cy="44767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197639"/>
            <a:ext cx="8208912" cy="1938992"/>
          </a:xfrm>
          <a:prstGeom prst="rect">
            <a:avLst/>
          </a:prstGeom>
          <a:solidFill>
            <a:srgbClr val="FFFF00"/>
          </a:solidFill>
        </p:spPr>
        <p:txBody>
          <a:bodyPr wrap="square">
            <a:spAutoFit/>
          </a:bodyPr>
          <a:lstStyle/>
          <a:p>
            <a:r>
              <a:rPr lang="ru-RU" sz="2000" b="1" dirty="0" smtClean="0">
                <a:solidFill>
                  <a:srgbClr val="7030A0"/>
                </a:solidFill>
                <a:latin typeface="Times New Roman" panose="02020603050405020304" pitchFamily="18" charset="0"/>
                <a:cs typeface="Times New Roman" panose="02020603050405020304" pitchFamily="18" charset="0"/>
              </a:rPr>
              <a:t>Анкета</a:t>
            </a:r>
            <a:r>
              <a:rPr lang="ru-RU" sz="2000" dirty="0" smtClean="0">
                <a:latin typeface="Times New Roman" panose="02020603050405020304" pitchFamily="18" charset="0"/>
                <a:cs typeface="Times New Roman" panose="02020603050405020304" pitchFamily="18" charset="0"/>
              </a:rPr>
              <a:t> [фр. </a:t>
            </a:r>
            <a:r>
              <a:rPr lang="ru-RU" sz="2000" dirty="0" err="1" smtClean="0">
                <a:latin typeface="Times New Roman" panose="02020603050405020304" pitchFamily="18" charset="0"/>
                <a:cs typeface="Times New Roman" panose="02020603050405020304" pitchFamily="18" charset="0"/>
              </a:rPr>
              <a:t>enquête</a:t>
            </a:r>
            <a:r>
              <a:rPr lang="ru-RU" sz="2000" dirty="0" smtClean="0">
                <a:latin typeface="Times New Roman" panose="02020603050405020304" pitchFamily="18" charset="0"/>
                <a:cs typeface="Times New Roman" panose="02020603050405020304" pitchFamily="18" charset="0"/>
              </a:rPr>
              <a:t> — список вопросов] — методическое средство для получения первичной социологической и социально-психологической информации, оформляемое в виде набора вопросов, логически связанных с центральной задачей исследования. Анкетные опросы проводятся в целях выяснения биографических данных, мнений, оценок, ценностных ориентаций, установок, диспозиций и т. п.</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012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424936" cy="1938992"/>
          </a:xfrm>
          <a:prstGeom prst="rect">
            <a:avLst/>
          </a:prstGeom>
          <a:solidFill>
            <a:srgbClr val="FFFF00"/>
          </a:solidFill>
        </p:spPr>
        <p:txBody>
          <a:bodyPr wrap="square">
            <a:spAutoFit/>
          </a:bodyPr>
          <a:lstStyle/>
          <a:p>
            <a:r>
              <a:rPr lang="ru-RU" sz="2400" b="1" dirty="0" smtClean="0">
                <a:solidFill>
                  <a:srgbClr val="7030A0"/>
                </a:solidFill>
                <a:latin typeface="Times New Roman" panose="02020603050405020304" pitchFamily="18" charset="0"/>
                <a:cs typeface="Times New Roman" panose="02020603050405020304" pitchFamily="18" charset="0"/>
              </a:rPr>
              <a:t>Тест</a:t>
            </a:r>
            <a:r>
              <a:rPr lang="ru-RU" sz="2400" dirty="0" smtClean="0">
                <a:latin typeface="Times New Roman" panose="02020603050405020304" pitchFamily="18" charset="0"/>
                <a:cs typeface="Times New Roman" panose="02020603050405020304" pitchFamily="18" charset="0"/>
              </a:rPr>
              <a:t> (от англ. </a:t>
            </a:r>
            <a:r>
              <a:rPr lang="ru-RU" sz="2400" i="1" dirty="0" err="1" smtClean="0">
                <a:effectLst/>
                <a:latin typeface="Times New Roman" panose="02020603050405020304" pitchFamily="18" charset="0"/>
                <a:cs typeface="Times New Roman" panose="02020603050405020304" pitchFamily="18" charset="0"/>
              </a:rPr>
              <a:t>test</a:t>
            </a:r>
            <a:r>
              <a:rPr lang="ru-RU" sz="2400" dirty="0" smtClean="0">
                <a:latin typeface="Times New Roman" panose="02020603050405020304" pitchFamily="18" charset="0"/>
                <a:cs typeface="Times New Roman" panose="02020603050405020304" pitchFamily="18" charset="0"/>
              </a:rPr>
              <a:t> «испытание, проверка») или </a:t>
            </a:r>
            <a:r>
              <a:rPr lang="ru-RU" sz="2400" b="1" dirty="0" smtClean="0">
                <a:latin typeface="Times New Roman" panose="02020603050405020304" pitchFamily="18" charset="0"/>
                <a:cs typeface="Times New Roman" panose="02020603050405020304" pitchFamily="18" charset="0"/>
              </a:rPr>
              <a:t>испытание</a:t>
            </a:r>
            <a:r>
              <a:rPr lang="ru-RU" sz="2400" dirty="0" smtClean="0">
                <a:latin typeface="Times New Roman" panose="02020603050405020304" pitchFamily="18" charset="0"/>
                <a:cs typeface="Times New Roman" panose="02020603050405020304" pitchFamily="18" charset="0"/>
              </a:rPr>
              <a:t> —стандартизованная измерительная методика, направленная на выявление скрытого свойства интересующего объекта путем одного или нескольких кратких испытаний (заданий), обладающих максимальной информативностью.</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11560" y="3429000"/>
            <a:ext cx="8208912" cy="2308324"/>
          </a:xfrm>
          <a:prstGeom prst="rect">
            <a:avLst/>
          </a:prstGeom>
          <a:solidFill>
            <a:schemeClr val="accent5">
              <a:lumMod val="40000"/>
              <a:lumOff val="60000"/>
            </a:schemeClr>
          </a:solidFill>
        </p:spPr>
        <p:txBody>
          <a:bodyPr wrap="square">
            <a:spAutoFit/>
          </a:bodyPr>
          <a:lstStyle/>
          <a:p>
            <a:pPr marL="285750" indent="-285750">
              <a:buFont typeface="Wingdings" panose="05000000000000000000" pitchFamily="2" charset="2"/>
              <a:buChar char="Ø"/>
            </a:pPr>
            <a:r>
              <a:rPr lang="ru-RU" dirty="0" smtClean="0">
                <a:effectLst/>
                <a:latin typeface="Times New Roman" panose="02020603050405020304" pitchFamily="18" charset="0"/>
                <a:cs typeface="Times New Roman" panose="02020603050405020304" pitchFamily="18" charset="0"/>
              </a:rPr>
              <a:t>соответствие содержания теста целям тестирования, </a:t>
            </a:r>
          </a:p>
          <a:p>
            <a:pPr marL="285750" indent="-285750">
              <a:buFont typeface="Wingdings" panose="05000000000000000000" pitchFamily="2" charset="2"/>
              <a:buChar char="Ø"/>
            </a:pPr>
            <a:r>
              <a:rPr lang="ru-RU" dirty="0" smtClean="0">
                <a:effectLst/>
                <a:latin typeface="Times New Roman" panose="02020603050405020304" pitchFamily="18" charset="0"/>
                <a:cs typeface="Times New Roman" panose="02020603050405020304" pitchFamily="18" charset="0"/>
              </a:rPr>
              <a:t>определение значимости проверяемых знаний, </a:t>
            </a:r>
          </a:p>
          <a:p>
            <a:pPr marL="285750" indent="-285750">
              <a:buFont typeface="Wingdings" panose="05000000000000000000" pitchFamily="2" charset="2"/>
              <a:buChar char="Ø"/>
            </a:pPr>
            <a:r>
              <a:rPr lang="ru-RU" dirty="0" smtClean="0">
                <a:effectLst/>
                <a:latin typeface="Times New Roman" panose="02020603050405020304" pitchFamily="18" charset="0"/>
                <a:cs typeface="Times New Roman" panose="02020603050405020304" pitchFamily="18" charset="0"/>
              </a:rPr>
              <a:t>взаимосвязь содержания и формы представления тестовых заданий,</a:t>
            </a:r>
          </a:p>
          <a:p>
            <a:pPr marL="285750" indent="-285750">
              <a:buFont typeface="Wingdings" panose="05000000000000000000" pitchFamily="2" charset="2"/>
              <a:buChar char="Ø"/>
            </a:pPr>
            <a:r>
              <a:rPr lang="ru-RU" dirty="0" smtClean="0">
                <a:effectLst/>
                <a:latin typeface="Times New Roman" panose="02020603050405020304" pitchFamily="18" charset="0"/>
                <a:cs typeface="Times New Roman" panose="02020603050405020304" pitchFamily="18" charset="0"/>
              </a:rPr>
              <a:t> соответствие содержания теста уровню современного состояния науки, </a:t>
            </a:r>
          </a:p>
          <a:p>
            <a:pPr marL="285750" indent="-285750">
              <a:buFont typeface="Wingdings" panose="05000000000000000000" pitchFamily="2" charset="2"/>
              <a:buChar char="Ø"/>
            </a:pPr>
            <a:r>
              <a:rPr lang="ru-RU" dirty="0" smtClean="0">
                <a:effectLst/>
                <a:latin typeface="Times New Roman" panose="02020603050405020304" pitchFamily="18" charset="0"/>
                <a:cs typeface="Times New Roman" panose="02020603050405020304" pitchFamily="18" charset="0"/>
              </a:rPr>
              <a:t>комплексность, системность содержания теста. </a:t>
            </a:r>
          </a:p>
          <a:p>
            <a:pPr marL="285750" indent="-285750">
              <a:buFont typeface="Wingdings" panose="05000000000000000000" pitchFamily="2" charset="2"/>
              <a:buChar char="Ø"/>
            </a:pPr>
            <a:r>
              <a:rPr lang="ru-RU" dirty="0" smtClean="0">
                <a:effectLst/>
                <a:latin typeface="Times New Roman" panose="02020603050405020304" pitchFamily="18" charset="0"/>
                <a:cs typeface="Times New Roman" panose="02020603050405020304" pitchFamily="18" charset="0"/>
              </a:rPr>
              <a:t>Согласно классической теории тестирования, наиболее значимыми понятиями, которым должен отвечать профессионально составленный педагогический тест являются надёжность, </a:t>
            </a:r>
            <a:r>
              <a:rPr lang="ru-RU" dirty="0" err="1" smtClean="0">
                <a:effectLst/>
                <a:latin typeface="Times New Roman" panose="02020603050405020304" pitchFamily="18" charset="0"/>
                <a:cs typeface="Times New Roman" panose="02020603050405020304" pitchFamily="18" charset="0"/>
              </a:rPr>
              <a:t>валидность</a:t>
            </a:r>
            <a:r>
              <a:rPr lang="ru-RU" dirty="0" smtClean="0">
                <a:effectLst/>
                <a:latin typeface="Times New Roman" panose="02020603050405020304" pitchFamily="18" charset="0"/>
                <a:cs typeface="Times New Roman" panose="02020603050405020304" pitchFamily="18" charset="0"/>
              </a:rPr>
              <a:t> и эффективность </a:t>
            </a:r>
            <a:endParaRPr lang="ru-RU"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47664" y="2694111"/>
            <a:ext cx="4543616" cy="461665"/>
          </a:xfrm>
          <a:prstGeom prst="rect">
            <a:avLst/>
          </a:prstGeom>
          <a:solidFill>
            <a:schemeClr val="accent5">
              <a:lumMod val="40000"/>
              <a:lumOff val="60000"/>
            </a:schemeClr>
          </a:solidFill>
        </p:spPr>
        <p:txBody>
          <a:bodyPr wrap="none" rtlCol="0">
            <a:spAutoFit/>
          </a:bodyPr>
          <a:lstStyle/>
          <a:p>
            <a:r>
              <a:rPr lang="ru-RU" sz="2400" b="1" dirty="0" smtClean="0"/>
              <a:t>Требования к разработке тестов</a:t>
            </a:r>
            <a:r>
              <a:rPr lang="ru-RU" dirty="0" smtClean="0"/>
              <a:t>:</a:t>
            </a:r>
            <a:endParaRPr lang="ru-RU" dirty="0"/>
          </a:p>
        </p:txBody>
      </p:sp>
    </p:spTree>
    <p:extLst>
      <p:ext uri="{BB962C8B-B14F-4D97-AF65-F5344CB8AC3E}">
        <p14:creationId xmlns:p14="http://schemas.microsoft.com/office/powerpoint/2010/main" val="197810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7920880" cy="2031325"/>
          </a:xfrm>
          <a:prstGeom prst="rect">
            <a:avLst/>
          </a:prstGeom>
          <a:solidFill>
            <a:schemeClr val="accent3">
              <a:lumMod val="40000"/>
              <a:lumOff val="60000"/>
            </a:schemeClr>
          </a:solidFill>
        </p:spPr>
        <p:txBody>
          <a:bodyPr wrap="square">
            <a:spAutoFit/>
          </a:bodyPr>
          <a:lstStyle/>
          <a:p>
            <a:r>
              <a:rPr lang="ru-RU" b="1" dirty="0" smtClean="0">
                <a:effectLst/>
              </a:rPr>
              <a:t>Надёжность теста</a:t>
            </a:r>
            <a:r>
              <a:rPr lang="ru-RU" dirty="0" smtClean="0">
                <a:effectLst/>
              </a:rPr>
              <a:t> характеризуется стабильностью, устойчивостью показателей при повторных измерениях с помощью того же теста или его равноценного заменителя. Отмечается, что чем выше тематическое, содержательное разнообразие тестовых заданий, тем ниже надёжность теста. Тест, направленный на проверку усвоения конкретной темы, всегда будет более надёжным, чем тест, направленный на проверку всего раздела (курса), охватывающий значительное количество материала</a:t>
            </a:r>
            <a:endParaRPr lang="ru-RU" dirty="0"/>
          </a:p>
        </p:txBody>
      </p:sp>
      <p:sp>
        <p:nvSpPr>
          <p:cNvPr id="3" name="Прямоугольник 2"/>
          <p:cNvSpPr/>
          <p:nvPr/>
        </p:nvSpPr>
        <p:spPr>
          <a:xfrm>
            <a:off x="476874" y="2636912"/>
            <a:ext cx="7920880" cy="1477328"/>
          </a:xfrm>
          <a:prstGeom prst="rect">
            <a:avLst/>
          </a:prstGeom>
          <a:solidFill>
            <a:schemeClr val="accent1">
              <a:lumMod val="40000"/>
              <a:lumOff val="60000"/>
            </a:schemeClr>
          </a:solidFill>
        </p:spPr>
        <p:txBody>
          <a:bodyPr wrap="square">
            <a:spAutoFit/>
          </a:bodyPr>
          <a:lstStyle/>
          <a:p>
            <a:r>
              <a:rPr lang="ru-RU" dirty="0" smtClean="0">
                <a:effectLst/>
              </a:rPr>
              <a:t>Термин "</a:t>
            </a:r>
            <a:r>
              <a:rPr lang="ru-RU" dirty="0" err="1" smtClean="0">
                <a:effectLst/>
              </a:rPr>
              <a:t>валидность</a:t>
            </a:r>
            <a:r>
              <a:rPr lang="ru-RU" dirty="0" smtClean="0">
                <a:effectLst/>
              </a:rPr>
              <a:t>" от англ. </a:t>
            </a:r>
            <a:r>
              <a:rPr lang="ru-RU" dirty="0" err="1" smtClean="0">
                <a:effectLst/>
              </a:rPr>
              <a:t>valid</a:t>
            </a:r>
            <a:r>
              <a:rPr lang="ru-RU" dirty="0" smtClean="0">
                <a:effectLst/>
              </a:rPr>
              <a:t> - имеющий значение, ценный. Всегда имеется в виду, что составитель теста обязан тщательно изучить все разделы учебной программы, учебные книги, хорошо знать цель и конкретные задачи обучения. Лишь тогда он сможет составить тесты, которые будут действенными для определённой категории обучаемых.</a:t>
            </a:r>
            <a:endParaRPr lang="ru-RU" dirty="0"/>
          </a:p>
        </p:txBody>
      </p:sp>
      <p:sp>
        <p:nvSpPr>
          <p:cNvPr id="4" name="Прямоугольник 3"/>
          <p:cNvSpPr/>
          <p:nvPr/>
        </p:nvSpPr>
        <p:spPr>
          <a:xfrm>
            <a:off x="395536" y="4869160"/>
            <a:ext cx="8604448" cy="1477328"/>
          </a:xfrm>
          <a:prstGeom prst="rect">
            <a:avLst/>
          </a:prstGeom>
          <a:solidFill>
            <a:srgbClr val="FFC000"/>
          </a:solidFill>
        </p:spPr>
        <p:txBody>
          <a:bodyPr wrap="square">
            <a:spAutoFit/>
          </a:bodyPr>
          <a:lstStyle/>
          <a:p>
            <a:r>
              <a:rPr lang="ru-RU" dirty="0" smtClean="0">
                <a:effectLst/>
              </a:rPr>
              <a:t>Кроме рассмотренных требований используется и показатель </a:t>
            </a:r>
            <a:r>
              <a:rPr lang="ru-RU" b="1" dirty="0" smtClean="0">
                <a:effectLst/>
              </a:rPr>
              <a:t>эффективности</a:t>
            </a:r>
            <a:r>
              <a:rPr lang="ru-RU" dirty="0" smtClean="0">
                <a:effectLst/>
              </a:rPr>
              <a:t> теста. Тест, обеспечивающий при прочих равных условиях большее количество ответов за единицу времени, считается более эффективным. Например, за 10 минут тестирования от младших школьников можно получить и 5, и 8, и 10 ответов при использовании различных методик составления тестовых заданий.</a:t>
            </a:r>
            <a:endParaRPr lang="ru-RU" dirty="0"/>
          </a:p>
        </p:txBody>
      </p:sp>
    </p:spTree>
    <p:extLst>
      <p:ext uri="{BB962C8B-B14F-4D97-AF65-F5344CB8AC3E}">
        <p14:creationId xmlns:p14="http://schemas.microsoft.com/office/powerpoint/2010/main" val="2895647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9599" y="116632"/>
            <a:ext cx="8510873" cy="6588214"/>
          </a:xfrm>
          <a:prstGeom prst="rect">
            <a:avLst/>
          </a:prstGeom>
          <a:solidFill>
            <a:schemeClr val="bg2"/>
          </a:solidFill>
        </p:spPr>
        <p:txBody>
          <a:bodyPr wrap="square">
            <a:spAutoFit/>
          </a:bodyPr>
          <a:lstStyle/>
          <a:p>
            <a:pPr marL="342900" lvl="0" indent="-342900">
              <a:lnSpc>
                <a:spcPct val="115000"/>
              </a:lnSpc>
              <a:buFont typeface="+mj-lt"/>
              <a:buAutoNum type="arabicPeriod"/>
            </a:pPr>
            <a:r>
              <a:rPr lang="ru-RU" sz="1600" b="1" dirty="0" smtClean="0">
                <a:effectLst/>
                <a:latin typeface="Times New Roman" panose="02020603050405020304" pitchFamily="18" charset="0"/>
                <a:ea typeface="Calibri"/>
                <a:cs typeface="Times New Roman" panose="02020603050405020304" pitchFamily="18" charset="0"/>
              </a:rPr>
              <a:t>Вычеркни лишнее</a:t>
            </a:r>
            <a:endParaRPr lang="ru-RU" sz="1600" b="1" dirty="0" smtClean="0">
              <a:effectLst/>
              <a:latin typeface="Times New Roman" panose="02020603050405020304" pitchFamily="18" charset="0"/>
              <a:cs typeface="Times New Roman" panose="02020603050405020304" pitchFamily="18" charset="0"/>
            </a:endParaRPr>
          </a:p>
          <a:p>
            <a:pPr marL="457200">
              <a:lnSpc>
                <a:spcPct val="115000"/>
              </a:lnSpc>
            </a:pPr>
            <a:r>
              <a:rPr lang="ru-RU" sz="1600" b="1" dirty="0" smtClean="0">
                <a:effectLst/>
                <a:latin typeface="Times New Roman" panose="02020603050405020304" pitchFamily="18" charset="0"/>
                <a:ea typeface="Calibri"/>
                <a:cs typeface="Times New Roman" panose="02020603050405020304" pitchFamily="18" charset="0"/>
              </a:rPr>
              <a:t>А) К видам спортивного туризма можно отнести:</a:t>
            </a:r>
            <a:endParaRPr lang="ru-RU" sz="1600" b="1" dirty="0" smtClean="0">
              <a:effectLst/>
              <a:latin typeface="Times New Roman" panose="02020603050405020304" pitchFamily="18" charset="0"/>
              <a:cs typeface="Times New Roman" panose="02020603050405020304" pitchFamily="18" charset="0"/>
            </a:endParaRPr>
          </a:p>
          <a:p>
            <a:pPr marL="342900" lvl="0" indent="-342900">
              <a:lnSpc>
                <a:spcPct val="115000"/>
              </a:lnSpc>
              <a:buFont typeface="Symbol"/>
              <a:buChar char=""/>
            </a:pPr>
            <a:r>
              <a:rPr lang="ru-RU" sz="1600" b="1" dirty="0" smtClean="0">
                <a:effectLst/>
                <a:latin typeface="Times New Roman" panose="02020603050405020304" pitchFamily="18" charset="0"/>
                <a:ea typeface="Calibri"/>
                <a:cs typeface="Times New Roman" panose="02020603050405020304" pitchFamily="18" charset="0"/>
              </a:rPr>
              <a:t>Пешеходный</a:t>
            </a:r>
            <a:endParaRPr lang="ru-RU" sz="1600" b="1" dirty="0" smtClean="0">
              <a:effectLst/>
              <a:latin typeface="Times New Roman" panose="02020603050405020304" pitchFamily="18" charset="0"/>
              <a:cs typeface="Times New Roman" panose="02020603050405020304" pitchFamily="18" charset="0"/>
            </a:endParaRPr>
          </a:p>
          <a:p>
            <a:pPr marL="342900" lvl="0" indent="-342900">
              <a:lnSpc>
                <a:spcPct val="115000"/>
              </a:lnSpc>
              <a:buFont typeface="Symbol"/>
              <a:buChar char=""/>
            </a:pPr>
            <a:r>
              <a:rPr lang="ru-RU" sz="1600" b="1" dirty="0" err="1" smtClean="0">
                <a:effectLst/>
                <a:latin typeface="Times New Roman" panose="02020603050405020304" pitchFamily="18" charset="0"/>
                <a:ea typeface="Calibri"/>
                <a:cs typeface="Times New Roman" panose="02020603050405020304" pitchFamily="18" charset="0"/>
              </a:rPr>
              <a:t>Спелео</a:t>
            </a:r>
            <a:r>
              <a:rPr lang="ru-RU" sz="1600" b="1" dirty="0" smtClean="0">
                <a:effectLst/>
                <a:latin typeface="Times New Roman" panose="02020603050405020304" pitchFamily="18" charset="0"/>
                <a:ea typeface="Calibri"/>
                <a:cs typeface="Times New Roman" panose="02020603050405020304" pitchFamily="18" charset="0"/>
              </a:rPr>
              <a:t> </a:t>
            </a:r>
            <a:endParaRPr lang="ru-RU" sz="1600" b="1" dirty="0" smtClean="0">
              <a:effectLst/>
              <a:latin typeface="Times New Roman" panose="02020603050405020304" pitchFamily="18" charset="0"/>
              <a:cs typeface="Times New Roman" panose="02020603050405020304" pitchFamily="18" charset="0"/>
            </a:endParaRPr>
          </a:p>
          <a:p>
            <a:pPr marL="342900" lvl="0" indent="-342900">
              <a:lnSpc>
                <a:spcPct val="115000"/>
              </a:lnSpc>
              <a:buFont typeface="Symbol"/>
              <a:buChar char=""/>
            </a:pPr>
            <a:r>
              <a:rPr lang="ru-RU" sz="1600" b="1" dirty="0" smtClean="0">
                <a:effectLst/>
                <a:latin typeface="Times New Roman" panose="02020603050405020304" pitchFamily="18" charset="0"/>
                <a:ea typeface="Calibri"/>
                <a:cs typeface="Times New Roman" panose="02020603050405020304" pitchFamily="18" charset="0"/>
              </a:rPr>
              <a:t>Водный</a:t>
            </a:r>
            <a:endParaRPr lang="ru-RU" sz="1600" b="1" dirty="0" smtClean="0">
              <a:effectLst/>
              <a:latin typeface="Times New Roman" panose="02020603050405020304" pitchFamily="18" charset="0"/>
              <a:cs typeface="Times New Roman" panose="02020603050405020304" pitchFamily="18" charset="0"/>
            </a:endParaRPr>
          </a:p>
          <a:p>
            <a:pPr marL="342900" lvl="0" indent="-342900">
              <a:lnSpc>
                <a:spcPct val="115000"/>
              </a:lnSpc>
              <a:buFont typeface="Symbol"/>
              <a:buChar char=""/>
            </a:pPr>
            <a:r>
              <a:rPr lang="ru-RU" sz="1600" b="1" dirty="0" smtClean="0">
                <a:effectLst/>
                <a:latin typeface="Times New Roman" panose="02020603050405020304" pitchFamily="18" charset="0"/>
                <a:ea typeface="Calibri"/>
                <a:cs typeface="Times New Roman" panose="02020603050405020304" pitchFamily="18" charset="0"/>
              </a:rPr>
              <a:t>Рафтинг</a:t>
            </a:r>
            <a:endParaRPr lang="ru-RU" sz="1600" b="1" dirty="0" smtClean="0">
              <a:effectLst/>
              <a:latin typeface="Times New Roman" panose="02020603050405020304" pitchFamily="18" charset="0"/>
              <a:cs typeface="Times New Roman" panose="02020603050405020304" pitchFamily="18" charset="0"/>
            </a:endParaRPr>
          </a:p>
          <a:p>
            <a:pPr marL="342900" lvl="0" indent="-342900">
              <a:lnSpc>
                <a:spcPct val="115000"/>
              </a:lnSpc>
              <a:buFont typeface="Symbol"/>
              <a:buChar char=""/>
            </a:pPr>
            <a:r>
              <a:rPr lang="ru-RU" sz="1600" b="1" dirty="0" smtClean="0">
                <a:effectLst/>
                <a:latin typeface="Times New Roman" panose="02020603050405020304" pitchFamily="18" charset="0"/>
                <a:ea typeface="Calibri"/>
                <a:cs typeface="Times New Roman" panose="02020603050405020304" pitchFamily="18" charset="0"/>
              </a:rPr>
              <a:t>Конный </a:t>
            </a:r>
            <a:endParaRPr lang="ru-RU" sz="1600" b="1" dirty="0" smtClean="0">
              <a:effectLst/>
              <a:latin typeface="Times New Roman" panose="02020603050405020304" pitchFamily="18" charset="0"/>
              <a:cs typeface="Times New Roman" panose="02020603050405020304" pitchFamily="18" charset="0"/>
            </a:endParaRPr>
          </a:p>
          <a:p>
            <a:pPr>
              <a:lnSpc>
                <a:spcPct val="115000"/>
              </a:lnSpc>
            </a:pPr>
            <a:r>
              <a:rPr lang="ru-RU" sz="1600" b="1" dirty="0" smtClean="0">
                <a:effectLst/>
                <a:latin typeface="Times New Roman" panose="02020603050405020304" pitchFamily="18" charset="0"/>
                <a:ea typeface="Calibri"/>
                <a:cs typeface="Times New Roman" panose="02020603050405020304" pitchFamily="18" charset="0"/>
              </a:rPr>
              <a:t>          Б) К видам активного отдыха можно отнести:</a:t>
            </a:r>
            <a:endParaRPr lang="ru-RU" sz="1600" b="1" dirty="0" smtClean="0">
              <a:effectLst/>
              <a:latin typeface="Times New Roman" panose="02020603050405020304" pitchFamily="18" charset="0"/>
              <a:cs typeface="Times New Roman" panose="02020603050405020304" pitchFamily="18" charset="0"/>
            </a:endParaRPr>
          </a:p>
          <a:p>
            <a:pPr marL="342900" lvl="0" indent="-342900">
              <a:lnSpc>
                <a:spcPct val="115000"/>
              </a:lnSpc>
              <a:buFont typeface="Symbol"/>
              <a:buChar char=""/>
            </a:pPr>
            <a:r>
              <a:rPr lang="ru-RU" sz="1600" b="1" dirty="0" smtClean="0">
                <a:effectLst/>
                <a:latin typeface="Times New Roman" panose="02020603050405020304" pitchFamily="18" charset="0"/>
                <a:ea typeface="Calibri"/>
                <a:cs typeface="Times New Roman" panose="02020603050405020304" pitchFamily="18" charset="0"/>
              </a:rPr>
              <a:t>Трекинг</a:t>
            </a:r>
            <a:endParaRPr lang="ru-RU" sz="1600" b="1" dirty="0" smtClean="0">
              <a:effectLst/>
              <a:latin typeface="Times New Roman" panose="02020603050405020304" pitchFamily="18" charset="0"/>
              <a:cs typeface="Times New Roman" panose="02020603050405020304" pitchFamily="18" charset="0"/>
            </a:endParaRPr>
          </a:p>
          <a:p>
            <a:pPr marL="342900" lvl="0" indent="-342900">
              <a:lnSpc>
                <a:spcPct val="115000"/>
              </a:lnSpc>
              <a:buFont typeface="Symbol"/>
              <a:buChar char=""/>
            </a:pPr>
            <a:r>
              <a:rPr lang="ru-RU" sz="1600" b="1" dirty="0" err="1" smtClean="0">
                <a:effectLst/>
                <a:latin typeface="Times New Roman" panose="02020603050405020304" pitchFamily="18" charset="0"/>
                <a:ea typeface="Calibri"/>
                <a:cs typeface="Times New Roman" panose="02020603050405020304" pitchFamily="18" charset="0"/>
              </a:rPr>
              <a:t>Виа</a:t>
            </a:r>
            <a:r>
              <a:rPr lang="ru-RU" sz="1600" b="1" dirty="0" smtClean="0">
                <a:effectLst/>
                <a:latin typeface="Times New Roman" panose="02020603050405020304" pitchFamily="18" charset="0"/>
                <a:ea typeface="Calibri"/>
                <a:cs typeface="Times New Roman" panose="02020603050405020304" pitchFamily="18" charset="0"/>
              </a:rPr>
              <a:t> феррата</a:t>
            </a:r>
            <a:endParaRPr lang="ru-RU" sz="1600" b="1" dirty="0" smtClean="0">
              <a:effectLst/>
              <a:latin typeface="Times New Roman" panose="02020603050405020304" pitchFamily="18" charset="0"/>
              <a:cs typeface="Times New Roman" panose="02020603050405020304" pitchFamily="18" charset="0"/>
            </a:endParaRPr>
          </a:p>
          <a:p>
            <a:pPr marL="342900" lvl="0" indent="-342900">
              <a:lnSpc>
                <a:spcPct val="115000"/>
              </a:lnSpc>
              <a:buFont typeface="Symbol"/>
              <a:buChar char=""/>
            </a:pPr>
            <a:r>
              <a:rPr lang="ru-RU" sz="1600" b="1" dirty="0" smtClean="0">
                <a:effectLst/>
                <a:latin typeface="Times New Roman" panose="02020603050405020304" pitchFamily="18" charset="0"/>
                <a:ea typeface="Calibri"/>
                <a:cs typeface="Times New Roman" panose="02020603050405020304" pitchFamily="18" charset="0"/>
              </a:rPr>
              <a:t>Конная прогулка</a:t>
            </a:r>
            <a:endParaRPr lang="ru-RU" sz="1600" b="1" dirty="0" smtClean="0">
              <a:effectLst/>
              <a:latin typeface="Times New Roman" panose="02020603050405020304" pitchFamily="18" charset="0"/>
              <a:cs typeface="Times New Roman" panose="02020603050405020304" pitchFamily="18" charset="0"/>
            </a:endParaRPr>
          </a:p>
          <a:p>
            <a:pPr marL="342900" lvl="0" indent="-342900">
              <a:lnSpc>
                <a:spcPct val="115000"/>
              </a:lnSpc>
              <a:buFont typeface="Symbol"/>
              <a:buChar char=""/>
            </a:pPr>
            <a:r>
              <a:rPr lang="ru-RU" sz="1600" b="1" dirty="0" smtClean="0">
                <a:effectLst/>
                <a:latin typeface="Times New Roman" panose="02020603050405020304" pitchFamily="18" charset="0"/>
                <a:ea typeface="Calibri"/>
                <a:cs typeface="Times New Roman" panose="02020603050405020304" pitchFamily="18" charset="0"/>
              </a:rPr>
              <a:t>Парусный поход</a:t>
            </a:r>
            <a:endParaRPr lang="ru-RU" sz="1600" b="1" dirty="0" smtClean="0">
              <a:effectLst/>
              <a:latin typeface="Times New Roman" panose="02020603050405020304" pitchFamily="18" charset="0"/>
              <a:cs typeface="Times New Roman" panose="02020603050405020304" pitchFamily="18" charset="0"/>
            </a:endParaRPr>
          </a:p>
          <a:p>
            <a:pPr marL="342900" lvl="0" indent="-342900">
              <a:lnSpc>
                <a:spcPct val="115000"/>
              </a:lnSpc>
              <a:buFont typeface="Symbol"/>
              <a:buChar char=""/>
            </a:pPr>
            <a:r>
              <a:rPr lang="ru-RU" sz="1600" b="1" dirty="0" err="1" smtClean="0">
                <a:effectLst/>
                <a:latin typeface="Times New Roman" panose="02020603050405020304" pitchFamily="18" charset="0"/>
                <a:cs typeface="Times New Roman" panose="02020603050405020304" pitchFamily="18" charset="0"/>
              </a:rPr>
              <a:t>Банджи</a:t>
            </a:r>
            <a:r>
              <a:rPr lang="ru-RU" sz="1600" b="1" dirty="0" smtClean="0">
                <a:effectLst/>
                <a:latin typeface="Times New Roman" panose="02020603050405020304" pitchFamily="18" charset="0"/>
                <a:cs typeface="Times New Roman" panose="02020603050405020304" pitchFamily="18" charset="0"/>
              </a:rPr>
              <a:t>- </a:t>
            </a:r>
            <a:r>
              <a:rPr lang="ru-RU" sz="1600" b="1" dirty="0" err="1" smtClean="0">
                <a:effectLst/>
                <a:latin typeface="Times New Roman" panose="02020603050405020304" pitchFamily="18" charset="0"/>
                <a:cs typeface="Times New Roman" panose="02020603050405020304" pitchFamily="18" charset="0"/>
              </a:rPr>
              <a:t>джампинг</a:t>
            </a:r>
            <a:endParaRPr lang="ru-RU" sz="1600" b="1" dirty="0" smtClean="0">
              <a:effectLst/>
              <a:latin typeface="Times New Roman" panose="02020603050405020304" pitchFamily="18" charset="0"/>
              <a:cs typeface="Times New Roman" panose="02020603050405020304" pitchFamily="18" charset="0"/>
            </a:endParaRPr>
          </a:p>
          <a:p>
            <a:pPr marL="342900" lvl="0" indent="-342900">
              <a:lnSpc>
                <a:spcPct val="115000"/>
              </a:lnSpc>
              <a:buFont typeface="Symbol"/>
              <a:buChar char=""/>
            </a:pPr>
            <a:r>
              <a:rPr lang="ru-RU" sz="1600" b="1" dirty="0" smtClean="0">
                <a:effectLst/>
                <a:latin typeface="Times New Roman" panose="02020603050405020304" pitchFamily="18" charset="0"/>
                <a:cs typeface="Times New Roman" panose="02020603050405020304" pitchFamily="18" charset="0"/>
              </a:rPr>
              <a:t>Скалолазание</a:t>
            </a:r>
          </a:p>
          <a:p>
            <a:pPr lvl="0">
              <a:lnSpc>
                <a:spcPct val="115000"/>
              </a:lnSpc>
            </a:pPr>
            <a:r>
              <a:rPr lang="ru-RU" sz="1600" b="1" dirty="0" smtClean="0">
                <a:effectLst/>
                <a:latin typeface="Times New Roman" panose="02020603050405020304" pitchFamily="18" charset="0"/>
                <a:ea typeface="Calibri"/>
                <a:cs typeface="Times New Roman" panose="02020603050405020304" pitchFamily="18" charset="0"/>
              </a:rPr>
              <a:t>2. Перечисли экскурсионные объекты города Сочи:</a:t>
            </a:r>
            <a:endParaRPr lang="ru-RU" sz="1600" b="1" dirty="0" smtClean="0">
              <a:effectLst/>
              <a:latin typeface="Times New Roman" panose="02020603050405020304" pitchFamily="18" charset="0"/>
              <a:cs typeface="Times New Roman" panose="02020603050405020304" pitchFamily="18" charset="0"/>
            </a:endParaRPr>
          </a:p>
          <a:p>
            <a:pPr marL="342900" lvl="0" indent="-342900">
              <a:lnSpc>
                <a:spcPct val="115000"/>
              </a:lnSpc>
              <a:buFont typeface="Symbol"/>
              <a:buChar char=""/>
            </a:pPr>
            <a:r>
              <a:rPr lang="ru-RU" sz="1600" b="1" dirty="0" smtClean="0">
                <a:effectLst/>
                <a:latin typeface="Times New Roman" panose="02020603050405020304" pitchFamily="18" charset="0"/>
                <a:ea typeface="Calibri"/>
                <a:cs typeface="Times New Roman" panose="02020603050405020304" pitchFamily="18" charset="0"/>
              </a:rPr>
              <a:t>Где можно заниматься конным туризмом:_______________________________________________</a:t>
            </a:r>
            <a:endParaRPr lang="ru-RU" sz="1600" b="1" dirty="0" smtClean="0">
              <a:effectLst/>
              <a:latin typeface="Times New Roman" panose="02020603050405020304" pitchFamily="18" charset="0"/>
              <a:cs typeface="Times New Roman" panose="02020603050405020304" pitchFamily="18" charset="0"/>
            </a:endParaRPr>
          </a:p>
          <a:p>
            <a:pPr marL="342900" lvl="0" indent="-342900">
              <a:lnSpc>
                <a:spcPct val="115000"/>
              </a:lnSpc>
              <a:buFont typeface="Symbol"/>
              <a:buChar char=""/>
            </a:pPr>
            <a:r>
              <a:rPr lang="ru-RU" sz="1600" b="1" dirty="0" smtClean="0">
                <a:effectLst/>
                <a:latin typeface="Times New Roman" panose="02020603050405020304" pitchFamily="18" charset="0"/>
                <a:ea typeface="Calibri"/>
                <a:cs typeface="Times New Roman" panose="02020603050405020304" pitchFamily="18" charset="0"/>
              </a:rPr>
              <a:t>Где можно заниматься пешеходным туризмом:_______________________________________________</a:t>
            </a:r>
            <a:endParaRPr lang="ru-RU" sz="1600" b="1" dirty="0" smtClean="0">
              <a:effectLst/>
              <a:latin typeface="Times New Roman" panose="02020603050405020304" pitchFamily="18" charset="0"/>
              <a:cs typeface="Times New Roman" panose="02020603050405020304" pitchFamily="18" charset="0"/>
            </a:endParaRPr>
          </a:p>
          <a:p>
            <a:pPr marL="342900" lvl="0" indent="-342900">
              <a:lnSpc>
                <a:spcPct val="115000"/>
              </a:lnSpc>
              <a:buFont typeface="Symbol"/>
              <a:buChar char=""/>
            </a:pPr>
            <a:r>
              <a:rPr lang="ru-RU" sz="1600" b="1" dirty="0" smtClean="0">
                <a:effectLst/>
                <a:latin typeface="Times New Roman" panose="02020603050405020304" pitchFamily="18" charset="0"/>
                <a:ea typeface="Calibri"/>
                <a:cs typeface="Times New Roman" panose="02020603050405020304" pitchFamily="18" charset="0"/>
              </a:rPr>
              <a:t>Где можно заниматься водным туризмом:_______________________________________________</a:t>
            </a:r>
            <a:endParaRPr lang="ru-RU" sz="1600" b="1" dirty="0" smtClean="0">
              <a:effectLst/>
              <a:latin typeface="Times New Roman" panose="02020603050405020304" pitchFamily="18" charset="0"/>
              <a:cs typeface="Times New Roman" panose="02020603050405020304" pitchFamily="18" charset="0"/>
            </a:endParaRPr>
          </a:p>
          <a:p>
            <a:pPr marL="342900" lvl="0" indent="-342900">
              <a:lnSpc>
                <a:spcPct val="115000"/>
              </a:lnSpc>
              <a:buFont typeface="Symbol"/>
              <a:buChar char=""/>
            </a:pPr>
            <a:r>
              <a:rPr lang="ru-RU" sz="1600" b="1" dirty="0" smtClean="0">
                <a:effectLst/>
                <a:latin typeface="Times New Roman" panose="02020603050405020304" pitchFamily="18" charset="0"/>
                <a:ea typeface="Calibri"/>
                <a:cs typeface="Times New Roman" panose="02020603050405020304" pitchFamily="18" charset="0"/>
              </a:rPr>
              <a:t>Где можно заниматься </a:t>
            </a:r>
            <a:r>
              <a:rPr lang="ru-RU" sz="1600" b="1" dirty="0" err="1" smtClean="0">
                <a:effectLst/>
                <a:latin typeface="Times New Roman" panose="02020603050405020304" pitchFamily="18" charset="0"/>
                <a:ea typeface="Calibri"/>
                <a:cs typeface="Times New Roman" panose="02020603050405020304" pitchFamily="18" charset="0"/>
              </a:rPr>
              <a:t>спелеотуризмом</a:t>
            </a:r>
            <a:r>
              <a:rPr lang="ru-RU" sz="1600" b="1" dirty="0" smtClean="0">
                <a:effectLst/>
                <a:latin typeface="Times New Roman" panose="02020603050405020304" pitchFamily="18" charset="0"/>
                <a:ea typeface="Calibri"/>
                <a:cs typeface="Times New Roman" panose="02020603050405020304" pitchFamily="18" charset="0"/>
              </a:rPr>
              <a:t>:_________________________________________</a:t>
            </a:r>
            <a:endParaRPr lang="ru-RU" sz="1600" b="1" dirty="0" smtClean="0">
              <a:effectLst/>
              <a:latin typeface="Times New Roman" panose="02020603050405020304" pitchFamily="18" charset="0"/>
              <a:cs typeface="Times New Roman" panose="02020603050405020304" pitchFamily="18" charset="0"/>
            </a:endParaRPr>
          </a:p>
          <a:p>
            <a:pPr marL="457200">
              <a:lnSpc>
                <a:spcPct val="115000"/>
              </a:lnSpc>
            </a:pPr>
            <a:r>
              <a:rPr lang="ru-RU" sz="1600" b="1" dirty="0" smtClean="0">
                <a:effectLst/>
                <a:latin typeface="Times New Roman" panose="02020603050405020304" pitchFamily="18" charset="0"/>
                <a:ea typeface="Calibri"/>
                <a:cs typeface="Times New Roman" panose="02020603050405020304" pitchFamily="18" charset="0"/>
              </a:rPr>
              <a:t> </a:t>
            </a:r>
            <a:endParaRPr lang="ru-RU" sz="16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2264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0314" y="332656"/>
            <a:ext cx="8422165" cy="4154984"/>
          </a:xfrm>
          <a:prstGeom prst="rect">
            <a:avLst/>
          </a:prstGeom>
          <a:solidFill>
            <a:srgbClr val="FFFF00"/>
          </a:solidFill>
        </p:spPr>
        <p:txBody>
          <a:bodyPr wrap="square">
            <a:spAutoFit/>
          </a:bodyPr>
          <a:lstStyle/>
          <a:p>
            <a:r>
              <a:rPr lang="ru-RU" sz="2400" b="1" dirty="0" err="1" smtClean="0">
                <a:effectLst/>
                <a:latin typeface="Times New Roman" panose="02020603050405020304" pitchFamily="18" charset="0"/>
                <a:cs typeface="Times New Roman" panose="02020603050405020304" pitchFamily="18" charset="0"/>
              </a:rPr>
              <a:t>Виктори́на</a:t>
            </a:r>
            <a:r>
              <a:rPr lang="ru-RU" sz="2400" dirty="0" smtClean="0">
                <a:effectLst/>
                <a:latin typeface="Times New Roman" panose="02020603050405020304" pitchFamily="18" charset="0"/>
                <a:cs typeface="Times New Roman" panose="02020603050405020304" pitchFamily="18" charset="0"/>
              </a:rPr>
              <a:t> — вид </a:t>
            </a:r>
            <a:r>
              <a:rPr lang="ru-RU" sz="2400" u="none" strike="noStrike" dirty="0" smtClean="0">
                <a:effectLst/>
                <a:latin typeface="Times New Roman" panose="02020603050405020304" pitchFamily="18" charset="0"/>
                <a:cs typeface="Times New Roman" panose="02020603050405020304" pitchFamily="18" charset="0"/>
              </a:rPr>
              <a:t>игры</a:t>
            </a:r>
            <a:r>
              <a:rPr lang="ru-RU" sz="2400" dirty="0" smtClean="0">
                <a:effectLst/>
                <a:latin typeface="Times New Roman" panose="02020603050405020304" pitchFamily="18" charset="0"/>
                <a:cs typeface="Times New Roman" panose="02020603050405020304" pitchFamily="18" charset="0"/>
              </a:rPr>
              <a:t>, заключающийся в ответах на устные или письменные вопросы из различных областей знания.</a:t>
            </a:r>
          </a:p>
          <a:p>
            <a:endParaRPr lang="ru-RU" sz="2400" dirty="0" smtClean="0">
              <a:effectLst/>
            </a:endParaRPr>
          </a:p>
          <a:p>
            <a:r>
              <a:rPr lang="ru-RU" sz="2400" dirty="0" smtClean="0">
                <a:effectLst/>
                <a:latin typeface="Times New Roman" panose="02020603050405020304" pitchFamily="18" charset="0"/>
                <a:cs typeface="Times New Roman" panose="02020603050405020304" pitchFamily="18" charset="0"/>
              </a:rPr>
              <a:t>Это особый вид игры, суть которой заключается в угадывании правильных ответов на вопросы одной или множества тематик и разного уровня сложности. Традиционно викторины делят по тематическим аспектам и проводят в узких кругах для развлечения или соревнований в эрудиции. Ценность викторин с ответами состоит в том, что они расширяют кругозор, помогают выявить уровень знаний, содействуют развитию познавательных интересов и смекалки.</a:t>
            </a:r>
            <a:endParaRPr lang="ru-RU" dirty="0" smtClean="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27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48680"/>
            <a:ext cx="8424936" cy="4801314"/>
          </a:xfrm>
          <a:prstGeom prst="rect">
            <a:avLst/>
          </a:prstGeom>
        </p:spPr>
        <p:txBody>
          <a:bodyPr wrap="square">
            <a:spAutoFit/>
          </a:bodyPr>
          <a:lstStyle/>
          <a:p>
            <a:pPr algn="ctr">
              <a:spcAft>
                <a:spcPts val="0"/>
              </a:spcAft>
            </a:pPr>
            <a:r>
              <a:rPr lang="ru-RU" b="1" u="sng" dirty="0" smtClean="0">
                <a:effectLst/>
                <a:latin typeface="Times New Roman"/>
                <a:ea typeface="Times New Roman"/>
              </a:rPr>
              <a:t>ВИКТОРИНА</a:t>
            </a:r>
            <a:endParaRPr lang="ru-RU" sz="1600" dirty="0" smtClean="0">
              <a:effectLst/>
              <a:latin typeface="Times New Roman"/>
              <a:ea typeface="Times New Roman"/>
            </a:endParaRPr>
          </a:p>
          <a:p>
            <a:pPr algn="ctr">
              <a:spcAft>
                <a:spcPts val="0"/>
              </a:spcAft>
            </a:pPr>
            <a:r>
              <a:rPr lang="ru-RU" b="1" u="sng" dirty="0" smtClean="0">
                <a:effectLst/>
                <a:latin typeface="Times New Roman"/>
                <a:ea typeface="Times New Roman"/>
              </a:rPr>
              <a:t>по теме «Зимние виды активного отдыха»</a:t>
            </a:r>
          </a:p>
          <a:p>
            <a:pPr algn="ctr">
              <a:spcAft>
                <a:spcPts val="0"/>
              </a:spcAft>
            </a:pPr>
            <a:endParaRPr lang="ru-RU" dirty="0">
              <a:latin typeface="Times New Roman"/>
              <a:ea typeface="Times New Roman"/>
            </a:endParaRPr>
          </a:p>
          <a:p>
            <a:pPr>
              <a:spcAft>
                <a:spcPts val="0"/>
              </a:spcAft>
            </a:pPr>
            <a:r>
              <a:rPr lang="ru-RU" dirty="0" smtClean="0">
                <a:latin typeface="Times New Roman"/>
                <a:ea typeface="Times New Roman"/>
              </a:rPr>
              <a:t>1. </a:t>
            </a:r>
            <a:r>
              <a:rPr lang="ru-RU" b="1" dirty="0" smtClean="0">
                <a:effectLst/>
                <a:latin typeface="Times New Roman"/>
                <a:ea typeface="Times New Roman"/>
              </a:rPr>
              <a:t>Как называется игра на льду с шайбой?</a:t>
            </a:r>
            <a:br>
              <a:rPr lang="ru-RU" b="1" dirty="0" smtClean="0">
                <a:effectLst/>
                <a:latin typeface="Times New Roman"/>
                <a:ea typeface="Times New Roman"/>
              </a:rPr>
            </a:br>
            <a:r>
              <a:rPr lang="ru-RU" dirty="0" smtClean="0">
                <a:effectLst/>
              </a:rPr>
              <a:t>2. </a:t>
            </a:r>
            <a:r>
              <a:rPr lang="ru-RU" b="1" dirty="0" smtClean="0">
                <a:effectLst/>
              </a:rPr>
              <a:t>Как называется обувь, в которой можно кататься на льду? </a:t>
            </a:r>
            <a:r>
              <a:rPr lang="ru-RU" dirty="0" smtClean="0">
                <a:effectLst/>
              </a:rPr>
              <a:t/>
            </a:r>
            <a:br>
              <a:rPr lang="ru-RU" dirty="0" smtClean="0">
                <a:effectLst/>
              </a:rPr>
            </a:br>
            <a:r>
              <a:rPr lang="ru-RU" dirty="0" smtClean="0">
                <a:effectLst/>
              </a:rPr>
              <a:t>3</a:t>
            </a:r>
            <a:r>
              <a:rPr lang="ru-RU" b="1" dirty="0" smtClean="0">
                <a:effectLst/>
              </a:rPr>
              <a:t>. Вид спорта, где спортсмены едут на лыжах и стреляют по мишеням, а за промах им назначают штрафной круг? </a:t>
            </a:r>
            <a:r>
              <a:rPr lang="ru-RU" dirty="0" smtClean="0">
                <a:effectLst/>
              </a:rPr>
              <a:t/>
            </a:r>
            <a:br>
              <a:rPr lang="ru-RU" dirty="0" smtClean="0">
                <a:effectLst/>
              </a:rPr>
            </a:br>
            <a:r>
              <a:rPr lang="ru-RU" dirty="0" smtClean="0">
                <a:effectLst/>
              </a:rPr>
              <a:t>4. </a:t>
            </a:r>
            <a:r>
              <a:rPr lang="ru-RU" b="1" dirty="0" smtClean="0">
                <a:effectLst/>
              </a:rPr>
              <a:t>Как называются деревянные доски, присоединенные к ногам, на которых очень легко кататься по снегу? </a:t>
            </a:r>
            <a:r>
              <a:rPr lang="ru-RU" dirty="0" smtClean="0">
                <a:effectLst/>
              </a:rPr>
              <a:t/>
            </a:r>
            <a:br>
              <a:rPr lang="ru-RU" dirty="0" smtClean="0">
                <a:effectLst/>
              </a:rPr>
            </a:br>
            <a:r>
              <a:rPr lang="ru-RU" dirty="0" smtClean="0">
                <a:effectLst/>
              </a:rPr>
              <a:t>5. </a:t>
            </a:r>
            <a:r>
              <a:rPr lang="ru-RU" b="1" dirty="0" smtClean="0">
                <a:effectLst/>
              </a:rPr>
              <a:t>Как называется большая гора, с которой скатываются на лыжах, а потом какое-то время летят в воздухе? </a:t>
            </a:r>
            <a:r>
              <a:rPr lang="ru-RU" dirty="0" smtClean="0">
                <a:effectLst/>
              </a:rPr>
              <a:t/>
            </a:r>
            <a:br>
              <a:rPr lang="ru-RU" dirty="0" smtClean="0">
                <a:effectLst/>
              </a:rPr>
            </a:br>
            <a:r>
              <a:rPr lang="ru-RU" dirty="0" smtClean="0">
                <a:effectLst/>
              </a:rPr>
              <a:t>6. </a:t>
            </a:r>
            <a:r>
              <a:rPr lang="ru-RU" b="1" dirty="0" smtClean="0">
                <a:effectLst/>
              </a:rPr>
              <a:t>На чем зимой с горы можно кататься? </a:t>
            </a:r>
            <a:r>
              <a:rPr lang="ru-RU" dirty="0" smtClean="0">
                <a:effectLst/>
              </a:rPr>
              <a:t/>
            </a:r>
            <a:br>
              <a:rPr lang="ru-RU" dirty="0" smtClean="0">
                <a:effectLst/>
              </a:rPr>
            </a:br>
            <a:r>
              <a:rPr lang="ru-RU" dirty="0"/>
              <a:t>7</a:t>
            </a:r>
            <a:r>
              <a:rPr lang="ru-RU" dirty="0" smtClean="0">
                <a:effectLst/>
              </a:rPr>
              <a:t>. </a:t>
            </a:r>
            <a:r>
              <a:rPr lang="ru-RU" b="1" dirty="0" smtClean="0">
                <a:effectLst/>
              </a:rPr>
              <a:t>Как называют спортсменов, которые не просто катаются на коньках, а еще и выполняют различные красивые фигуры?</a:t>
            </a:r>
            <a:r>
              <a:rPr lang="ru-RU" dirty="0" smtClean="0">
                <a:effectLst/>
              </a:rPr>
              <a:t> </a:t>
            </a:r>
            <a:br>
              <a:rPr lang="ru-RU" dirty="0" smtClean="0">
                <a:effectLst/>
              </a:rPr>
            </a:br>
            <a:r>
              <a:rPr lang="ru-RU" dirty="0" smtClean="0">
                <a:effectLst/>
              </a:rPr>
              <a:t>8. </a:t>
            </a:r>
            <a:r>
              <a:rPr lang="ru-RU" b="1" dirty="0" smtClean="0">
                <a:effectLst/>
              </a:rPr>
              <a:t>Как называется место, где можно покататься на коньках? </a:t>
            </a:r>
            <a:br>
              <a:rPr lang="ru-RU" b="1" dirty="0" smtClean="0">
                <a:effectLst/>
              </a:rPr>
            </a:br>
            <a:r>
              <a:rPr lang="ru-RU" dirty="0"/>
              <a:t>9</a:t>
            </a:r>
            <a:r>
              <a:rPr lang="ru-RU" dirty="0" smtClean="0">
                <a:effectLst/>
              </a:rPr>
              <a:t>. </a:t>
            </a:r>
            <a:r>
              <a:rPr lang="ru-RU" b="1" dirty="0" smtClean="0">
                <a:effectLst/>
              </a:rPr>
              <a:t>Что в руках у спортсмена, играющего в хоккей? </a:t>
            </a:r>
            <a:br>
              <a:rPr lang="ru-RU" b="1" dirty="0" smtClean="0">
                <a:effectLst/>
              </a:rPr>
            </a:br>
            <a:endParaRPr lang="ru-RU" dirty="0">
              <a:effectLst/>
            </a:endParaRPr>
          </a:p>
        </p:txBody>
      </p:sp>
    </p:spTree>
    <p:extLst>
      <p:ext uri="{BB962C8B-B14F-4D97-AF65-F5344CB8AC3E}">
        <p14:creationId xmlns:p14="http://schemas.microsoft.com/office/powerpoint/2010/main" val="8375467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536</Words>
  <Application>Microsoft Office PowerPoint</Application>
  <PresentationFormat>Экран (4:3)</PresentationFormat>
  <Paragraphs>75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15</cp:revision>
  <dcterms:created xsi:type="dcterms:W3CDTF">2020-03-23T09:08:48Z</dcterms:created>
  <dcterms:modified xsi:type="dcterms:W3CDTF">2020-03-26T09:29:50Z</dcterms:modified>
</cp:coreProperties>
</file>