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60" r:id="rId12"/>
    <p:sldId id="261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F927CC-74E8-4908-8DC2-CF24CE21329C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0EDA7B0-4B26-453E-BE79-DC9EF35FD37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golovinka.info/forum/uploads/gallery/album_50/gallery_2920_50_571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7520"/>
            <a:ext cx="3942795" cy="474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31432" y="692696"/>
            <a:ext cx="5112568" cy="250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000" dirty="0" smtClean="0">
                <a:effectLst/>
                <a:latin typeface="Times New Roman"/>
                <a:ea typeface="Times New Roman"/>
                <a:cs typeface="Times New Roman"/>
              </a:rPr>
              <a:t>История </a:t>
            </a:r>
            <a:r>
              <a:rPr lang="ru-RU" sz="4000" dirty="0" smtClean="0">
                <a:effectLst/>
                <a:latin typeface="Times New Roman"/>
                <a:ea typeface="Times New Roman"/>
                <a:cs typeface="Times New Roman"/>
              </a:rPr>
              <a:t>одного </a:t>
            </a:r>
            <a:r>
              <a:rPr lang="ru-RU" sz="4000" dirty="0" smtClean="0">
                <a:effectLst/>
                <a:latin typeface="Times New Roman"/>
                <a:ea typeface="Times New Roman"/>
                <a:cs typeface="Times New Roman"/>
              </a:rPr>
              <a:t>дерева</a:t>
            </a:r>
            <a:endParaRPr lang="ru-RU" sz="4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157192"/>
            <a:ext cx="4536504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 smtClean="0">
                <a:effectLst/>
                <a:latin typeface="Times New Roman"/>
                <a:ea typeface="Times New Roman"/>
                <a:cs typeface="Times New Roman"/>
              </a:rPr>
              <a:t>Работу подготовил: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Некрасов Владимир </a:t>
            </a:r>
            <a:r>
              <a:rPr lang="ru-RU" sz="1600" b="1" dirty="0" err="1" smtClean="0">
                <a:effectLst/>
                <a:latin typeface="Times New Roman"/>
                <a:ea typeface="Times New Roman"/>
                <a:cs typeface="Times New Roman"/>
              </a:rPr>
              <a:t>Арсенович</a:t>
            </a: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 14лет (8 класс), </a:t>
            </a:r>
            <a:r>
              <a:rPr lang="ru-RU" sz="1600" b="1" dirty="0" err="1" smtClean="0">
                <a:effectLst/>
                <a:latin typeface="Times New Roman"/>
                <a:ea typeface="Times New Roman"/>
                <a:cs typeface="Times New Roman"/>
              </a:rPr>
              <a:t>обучающийс</a:t>
            </a: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 туристского объединения «Спортивный туризм»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dirty="0" smtClean="0">
                <a:effectLst/>
                <a:latin typeface="Times New Roman"/>
                <a:ea typeface="Times New Roman"/>
              </a:rPr>
              <a:t> МБУ ДО ЦДиЮТиЭ </a:t>
            </a:r>
            <a:r>
              <a:rPr lang="ru-RU" sz="1600" b="1" dirty="0" err="1" smtClean="0">
                <a:effectLst/>
                <a:latin typeface="Times New Roman"/>
                <a:ea typeface="Times New Roman"/>
              </a:rPr>
              <a:t>г.Сочи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55568" y="5189714"/>
            <a:ext cx="388843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u="sng" dirty="0" smtClean="0">
                <a:effectLst/>
                <a:latin typeface="Times New Roman"/>
                <a:ea typeface="Times New Roman"/>
                <a:cs typeface="Times New Roman"/>
              </a:rPr>
              <a:t>Руководитель: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err="1" smtClean="0">
                <a:effectLst/>
                <a:latin typeface="Times New Roman"/>
                <a:ea typeface="Times New Roman"/>
                <a:cs typeface="Times New Roman"/>
              </a:rPr>
              <a:t>Кукава</a:t>
            </a: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 Яна Александровна,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 педагог дополнительного образования, 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/>
                <a:ea typeface="Times New Roman"/>
                <a:cs typeface="Times New Roman"/>
              </a:rPr>
              <a:t>  заместитель директора по УВР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dirty="0" smtClean="0">
                <a:effectLst/>
                <a:latin typeface="Times New Roman"/>
                <a:ea typeface="Times New Roman"/>
              </a:rPr>
              <a:t>  МБУ ДО ЦДиЮТиЭ </a:t>
            </a:r>
            <a:r>
              <a:rPr lang="ru-RU" sz="1600" b="1" dirty="0" err="1" smtClean="0">
                <a:effectLst/>
                <a:latin typeface="Times New Roman"/>
                <a:ea typeface="Times New Roman"/>
              </a:rPr>
              <a:t>г.Сочи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r="4107" b="-1780"/>
          <a:stretch/>
        </p:blipFill>
        <p:spPr bwMode="auto">
          <a:xfrm rot="2572278">
            <a:off x="392889" y="-77756"/>
            <a:ext cx="2379945" cy="240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1 Sister Ros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5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img-fotki.yandex.ru/get/9797/144337373.8b/0_ccc30_db7ac1f7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8954"/>
            <a:ext cx="8917421" cy="61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260648"/>
            <a:ext cx="5173004" cy="3513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Своим появлением на берегу Черного моря этот исполин обязан генералу царской армии Николаю Раевскому. В свободное от военной службы время он, как известно, очень увлекался ботаникой. В 1837 году генерал потратил огромное количество средств, чтобы привезти и высадить на черноморском побережье экзотические виды растений. Среди них был и этот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лириодендрон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400" dirty="0" smtClean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Если эта история правдива, то дереву не менее 160 лет.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images.aif.ru/000/070/35a1549fa2adcafbf6ea3b315bcac6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86124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tdata.ru/u7/photo440D/20957335005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949"/>
            <a:ext cx="2822734" cy="21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31802" y="332656"/>
            <a:ext cx="4572000" cy="232217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Тюльпановое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дерево обладает лекарственными свойствами: отвар из его коры помогает при малярии, поэтому высадка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тюльпановых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деревьев на Черноморском побережье города Сочи имела огромное значение в освоении Северного Кавказа.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7" name="Picture 9" descr="http://ok-t.ru/mylektsiiru/baza1/19175769927.files/image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30" y="3640882"/>
            <a:ext cx="4188172" cy="26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29486"/>
            <a:ext cx="3842364" cy="2571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82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img1.liveinternet.ru/images/attach/c/0/118/386/118386203_19124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79"/>
          <a:stretch/>
        </p:blipFill>
        <p:spPr bwMode="auto">
          <a:xfrm>
            <a:off x="4330570" y="1720275"/>
            <a:ext cx="25990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54" y="79296"/>
            <a:ext cx="439876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Легенды о сочинском дереве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4231677"/>
            <a:ext cx="4572000" cy="2301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Другая легенда рассказывает, что дерево обладает огромным и неиссякаемым запасом жизненной энергии. Получить частицу этой древесной силы можно, прикоснувшись к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лирану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спиной. В таком положении необходимо простоять у дерева несколько минут.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961" y="849721"/>
            <a:ext cx="532312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15000"/>
              </a:lnSpc>
            </a:pPr>
            <a:r>
              <a:rPr lang="ru-RU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По одной из легенд – это дерево пророка. Пророк Мухаммед сел отдохнуть в роще, и его посох пророс </a:t>
            </a:r>
            <a:r>
              <a:rPr lang="ru-RU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тюльпановым</a:t>
            </a:r>
            <a:r>
              <a:rPr lang="ru-RU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деревом.</a:t>
            </a:r>
            <a:endParaRPr lang="ru-RU" sz="14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1268" name="Picture 4" descr="http://epizodyspace.ru/reyt-all/7/magame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09" y="243716"/>
            <a:ext cx="3000259" cy="199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98132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2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6418"/>
            <a:ext cx="712879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Еще одна </a:t>
            </a:r>
            <a:r>
              <a:rPr lang="ru-RU" u="none" strike="noStrike" dirty="0" smtClean="0">
                <a:effectLst/>
                <a:latin typeface="Times New Roman"/>
                <a:ea typeface="Calibri"/>
                <a:cs typeface="Times New Roman"/>
              </a:rPr>
              <a:t>интересная легенда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связана с дуплом, которое нельзя не заметить на стволе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тюльпанового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дерева. Считается, что это дупло способно исполнять человеческие желания. Но при одном условии: загадав желание, нужно обязательно попасть в него монеткой. Промахнетесь – желание не сбудется, а если попадете – ожидайте его скорейшего исполнения!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0" name="Picture 2" descr="http://img-fotki.yandex.ru/get/5007/40706360.29/0_79f30_22ebf06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53" y="2508589"/>
            <a:ext cx="5612904" cy="42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ttp://silalotosa.ru/sites/default/files/imagecache/gallery/foto6-nebug-silaloto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760" y="168344"/>
            <a:ext cx="5814392" cy="317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Когда цветет </a:t>
            </a:r>
            <a:r>
              <a:rPr lang="ru-RU" sz="2400" b="1" dirty="0" err="1" smtClean="0">
                <a:effectLst/>
                <a:latin typeface="Times New Roman"/>
                <a:ea typeface="Calibri"/>
                <a:cs typeface="Times New Roman"/>
              </a:rPr>
              <a:t>тюльпановое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дерево?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Период его цветения обычно приходится на конец мая – начало июня.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Цветет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лириодендрон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очень ярко и обильно. Его цветки напоминают громадные бутоны тюльпанов, из которых выглядывают оранжевые цветоножки. В период цветения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тюльпанового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дерева ближайшие окрестности наполняются свежими и приятными ароматами.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4" name="Picture 2" descr="http://img1.liveinternet.ru/images/attach/c/1/57/500/57500366_tyulpan_dere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285750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avatars.mds.yandex.net/get-pdb/788379/b52d06e4-ded8-410d-9ee7-3c08c2e8e062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375460" cy="225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i1.poltava.pl.ua/news/20/1965/content/tulip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304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1296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 fontAlgn="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Что значит </a:t>
            </a:r>
            <a:r>
              <a:rPr lang="ru-RU" sz="2400" b="1" dirty="0" err="1" smtClean="0">
                <a:effectLst/>
                <a:latin typeface="Times New Roman"/>
                <a:ea typeface="Times New Roman"/>
                <a:cs typeface="Times New Roman"/>
              </a:rPr>
              <a:t>тюльпановое</a:t>
            </a: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 дерево для местного </a:t>
            </a:r>
            <a:r>
              <a:rPr lang="ru-RU" sz="2400" b="1" dirty="0" err="1" smtClean="0">
                <a:effectLst/>
                <a:latin typeface="Times New Roman"/>
                <a:ea typeface="Times New Roman"/>
                <a:cs typeface="Times New Roman"/>
              </a:rPr>
              <a:t>насления</a:t>
            </a: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 ?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indent="449580" algn="just" fontAlgn="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449580" algn="just" fontAlgn="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Местное население поселка Головинка-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почти 12000 человек разных национальностей и разного вероисповедания. Большая часть- это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адыги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indent="449580" algn="just" fontAlgn="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У 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адыгов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это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тюльпановое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дерево до сих пор считается священным. Несколько раз в него попадала молния, а дерево не пострадало. Под этим деревом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адыги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проводили магические ритуалы и просили урожая. А если после дождя у корней появлялись лужи, воду считали лечебной. Под дерево приносили раненных воинов — на исцеление. 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5364" name="Picture 4" descr="http://natpressru.info/uploads/1454202648_thechie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2"/>
          <a:stretch/>
        </p:blipFill>
        <p:spPr bwMode="auto">
          <a:xfrm>
            <a:off x="5208984" y="2924944"/>
            <a:ext cx="3313476" cy="37738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natpress.net/uploads/posts/2018-06/medium/1529430366_1467541747_q1rfbmzme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3352" r="29897" b="7277"/>
          <a:stretch/>
        </p:blipFill>
        <p:spPr bwMode="auto">
          <a:xfrm>
            <a:off x="423799" y="3330465"/>
            <a:ext cx="3966281" cy="3338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5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3600400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 fontAlgn="t">
              <a:lnSpc>
                <a:spcPct val="115000"/>
              </a:lnSpc>
            </a:pPr>
            <a:r>
              <a:rPr lang="ru-RU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До сих пор сюда приезжают толпы туристов в надежде на чудо. Но чудес стало меньше. Время берет свое, древесную крону уже сдерживают цепи, чтобы не развалилось, а кора медленно осыпается.</a:t>
            </a:r>
            <a:endParaRPr lang="ru-RU" sz="14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 algn="just" fontAlgn="t">
              <a:lnSpc>
                <a:spcPct val="115000"/>
              </a:lnSpc>
            </a:pPr>
            <a:r>
              <a:rPr lang="ru-RU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Но местные жители не могут помочь великану. На 35-тиметровую высоту по обычной лестнице не заберешься, а ветки очень слабые.</a:t>
            </a:r>
            <a:endParaRPr lang="ru-RU" sz="14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 algn="just" fontAlgn="t">
              <a:lnSpc>
                <a:spcPct val="115000"/>
              </a:lnSpc>
            </a:pPr>
            <a:r>
              <a:rPr lang="ru-RU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В лесничестве на старом дереве поставили крест. Вот и приходится опять надеяться на чудо, чтобы </a:t>
            </a:r>
            <a:r>
              <a:rPr lang="ru-RU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тюльпановое</a:t>
            </a:r>
            <a:r>
              <a:rPr lang="ru-RU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дерево само себя исцелило!</a:t>
            </a:r>
            <a:endParaRPr lang="ru-RU" sz="14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4340" name="Picture 4" descr="http://plantsfield.ru/15/550-tulpanovoe-tulpannoe-derevo-liriodendron-photo56050-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/>
          <a:stretch/>
        </p:blipFill>
        <p:spPr bwMode="auto">
          <a:xfrm>
            <a:off x="4211960" y="188640"/>
            <a:ext cx="3817869" cy="37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countryscanner.ru/wp-content/uploads/tulpanovoe-derevo-countryscanner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34041" b="28294"/>
          <a:stretch/>
        </p:blipFill>
        <p:spPr bwMode="auto">
          <a:xfrm>
            <a:off x="4788024" y="3123782"/>
            <a:ext cx="4139338" cy="35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11049"/>
            <a:ext cx="7848872" cy="4574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Список используемых источников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Гаврилюк Э.Н.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Сочиведение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– Сочи, 2007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u="none" strike="noStrike" dirty="0" smtClean="0">
                <a:effectLst/>
                <a:latin typeface="Times New Roman"/>
                <a:ea typeface="Calibri"/>
                <a:cs typeface="Times New Roman"/>
              </a:rPr>
              <a:t>Деревья и кустарники СССР. Дикорастущие, культивируемые и перспективные для интродукции.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/ Ред. тома </a:t>
            </a:r>
            <a:r>
              <a:rPr lang="ru-RU" u="none" strike="noStrike" dirty="0" smtClean="0">
                <a:effectLst/>
                <a:latin typeface="Times New Roman"/>
                <a:ea typeface="Calibri"/>
                <a:cs typeface="Times New Roman"/>
              </a:rPr>
              <a:t>С. Я. Соколов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— М.—Л.: </a:t>
            </a:r>
            <a:r>
              <a:rPr lang="ru-RU" u="none" strike="noStrike" dirty="0" smtClean="0">
                <a:effectLst/>
                <a:latin typeface="Times New Roman"/>
                <a:ea typeface="Calibri"/>
                <a:cs typeface="Times New Roman"/>
              </a:rPr>
              <a:t>Изд-во АН СССР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1954. — Т.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Гоголадзе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С.Г. Экскурсионные объекты города Сочи. Выпуск 1– Сочи, 2014.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Лоншакова Н.В.,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Солодько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А.С. Природное и историко-культурное наследие города Сочи – Сочи, 2007.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Ссылки: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 fontAlgn="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https://derevo-s.ru/drevesina/listvennye/liriodendron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66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7470648" cy="1143000"/>
          </a:xfrm>
        </p:spPr>
        <p:txBody>
          <a:bodyPr/>
          <a:lstStyle/>
          <a:p>
            <a:r>
              <a:rPr lang="ru-RU" dirty="0" smtClean="0">
                <a:latin typeface="Segoe Script" panose="020B0504020000000003" pitchFamily="34" charset="0"/>
              </a:rPr>
              <a:t>Спасибо за внимание! </a:t>
            </a:r>
            <a:endParaRPr lang="ru-RU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116632"/>
            <a:ext cx="8500169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Растительный мир Краснодарского края богат и разнообразен. Здесь удивительное сочетание современных городов с развитой экономикой и диких уголков природы.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А в городе Сочи нет такого времени года, когда бы в садах не цвело какое-либо растение. Где-то лежат снега, трещат морозы, а здесь даже в январе не верится, что стоит зима.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Всех памятников природы нашего города не перечислишь. Мы же решили изучить историю одного дерева. </a:t>
            </a:r>
            <a:endParaRPr lang="ru-RU" dirty="0"/>
          </a:p>
        </p:txBody>
      </p:sp>
      <p:pic>
        <p:nvPicPr>
          <p:cNvPr id="4" name="Рисунок 3" descr="Посёлок Головинка 00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636912"/>
            <a:ext cx="5508377" cy="3832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8832" y="3235832"/>
            <a:ext cx="2536848" cy="914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580" algn="just">
              <a:lnSpc>
                <a:spcPct val="115000"/>
              </a:lnSpc>
            </a:pPr>
            <a:r>
              <a:rPr lang="ru-RU" sz="2400" b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Но дерево </a:t>
            </a:r>
            <a:r>
              <a:rPr lang="ru-RU" sz="2400" b="1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это</a:t>
            </a:r>
          </a:p>
          <a:p>
            <a:pPr lvl="0" indent="449580" algn="just">
              <a:lnSpc>
                <a:spcPct val="115000"/>
              </a:lnSpc>
            </a:pPr>
            <a:r>
              <a:rPr lang="ru-RU" sz="2400" b="1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не простое!</a:t>
            </a:r>
            <a:endParaRPr lang="ru-RU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28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684076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Оно: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1. Считается национальным символом американских штатов </a:t>
            </a:r>
            <a:r>
              <a:rPr lang="ru-RU" b="1" strike="noStrike" dirty="0" smtClean="0">
                <a:effectLst/>
                <a:latin typeface="Times New Roman"/>
                <a:ea typeface="Times New Roman"/>
                <a:cs typeface="Times New Roman"/>
              </a:rPr>
              <a:t>Индиана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strike="noStrike" dirty="0" smtClean="0">
                <a:effectLst/>
                <a:latin typeface="Times New Roman"/>
                <a:ea typeface="Times New Roman"/>
                <a:cs typeface="Times New Roman"/>
              </a:rPr>
              <a:t>Кентукки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и Теннесси;</a:t>
            </a:r>
            <a:endParaRPr lang="ru-RU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8" name="Picture 2" descr="http://perego-shop.ru/gallery/images/218866_administrativnaya-karta-ssh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1" b="99712" l="1404" r="99474">
                        <a14:foregroundMark x1="5789" y1="74640" x2="15614" y2="80403"/>
                        <a14:foregroundMark x1="16140" y1="90490" x2="20526" y2="95677"/>
                        <a14:foregroundMark x1="25439" y1="88184" x2="33860" y2="94236"/>
                        <a14:foregroundMark x1="24561" y1="86744" x2="28596" y2="87032"/>
                        <a14:foregroundMark x1="27193" y1="93948" x2="31930" y2="94236"/>
                        <a14:foregroundMark x1="25614" y1="95101" x2="28596" y2="95101"/>
                        <a14:foregroundMark x1="31754" y1="90778" x2="32807" y2="91066"/>
                        <a14:foregroundMark x1="29298" y1="95677" x2="31404" y2="95677"/>
                        <a14:foregroundMark x1="25614" y1="93948" x2="25614" y2="93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9337"/>
            <a:ext cx="8181473" cy="49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5364088" y="3084816"/>
            <a:ext cx="1107078" cy="1329692"/>
          </a:xfrm>
          <a:custGeom>
            <a:avLst/>
            <a:gdLst>
              <a:gd name="connsiteX0" fmla="*/ 298214 w 1107078"/>
              <a:gd name="connsiteY0" fmla="*/ 0 h 1329692"/>
              <a:gd name="connsiteX1" fmla="*/ 167586 w 1107078"/>
              <a:gd name="connsiteY1" fmla="*/ 97971 h 1329692"/>
              <a:gd name="connsiteX2" fmla="*/ 167586 w 1107078"/>
              <a:gd name="connsiteY2" fmla="*/ 239486 h 1329692"/>
              <a:gd name="connsiteX3" fmla="*/ 167586 w 1107078"/>
              <a:gd name="connsiteY3" fmla="*/ 544286 h 1329692"/>
              <a:gd name="connsiteX4" fmla="*/ 134928 w 1107078"/>
              <a:gd name="connsiteY4" fmla="*/ 653143 h 1329692"/>
              <a:gd name="connsiteX5" fmla="*/ 69614 w 1107078"/>
              <a:gd name="connsiteY5" fmla="*/ 859971 h 1329692"/>
              <a:gd name="connsiteX6" fmla="*/ 15186 w 1107078"/>
              <a:gd name="connsiteY6" fmla="*/ 1066800 h 1329692"/>
              <a:gd name="connsiteX7" fmla="*/ 363528 w 1107078"/>
              <a:gd name="connsiteY7" fmla="*/ 1284514 h 1329692"/>
              <a:gd name="connsiteX8" fmla="*/ 559471 w 1107078"/>
              <a:gd name="connsiteY8" fmla="*/ 1306286 h 1329692"/>
              <a:gd name="connsiteX9" fmla="*/ 907814 w 1107078"/>
              <a:gd name="connsiteY9" fmla="*/ 1306286 h 1329692"/>
              <a:gd name="connsiteX10" fmla="*/ 1071100 w 1107078"/>
              <a:gd name="connsiteY10" fmla="*/ 1001486 h 1329692"/>
              <a:gd name="connsiteX11" fmla="*/ 1103757 w 1107078"/>
              <a:gd name="connsiteY11" fmla="*/ 794657 h 1329692"/>
              <a:gd name="connsiteX12" fmla="*/ 1016671 w 1107078"/>
              <a:gd name="connsiteY12" fmla="*/ 533400 h 1329692"/>
              <a:gd name="connsiteX13" fmla="*/ 962243 w 1107078"/>
              <a:gd name="connsiteY13" fmla="*/ 402771 h 1329692"/>
              <a:gd name="connsiteX14" fmla="*/ 842500 w 1107078"/>
              <a:gd name="connsiteY14" fmla="*/ 163286 h 1329692"/>
              <a:gd name="connsiteX15" fmla="*/ 755414 w 1107078"/>
              <a:gd name="connsiteY15" fmla="*/ 87086 h 1329692"/>
              <a:gd name="connsiteX16" fmla="*/ 657443 w 1107078"/>
              <a:gd name="connsiteY16" fmla="*/ 21771 h 1329692"/>
              <a:gd name="connsiteX17" fmla="*/ 613900 w 1107078"/>
              <a:gd name="connsiteY17" fmla="*/ 10886 h 1329692"/>
              <a:gd name="connsiteX18" fmla="*/ 613900 w 1107078"/>
              <a:gd name="connsiteY18" fmla="*/ 10886 h 1329692"/>
              <a:gd name="connsiteX19" fmla="*/ 613900 w 1107078"/>
              <a:gd name="connsiteY19" fmla="*/ 10886 h 1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7078" h="1329692">
                <a:moveTo>
                  <a:pt x="298214" y="0"/>
                </a:moveTo>
                <a:cubicBezTo>
                  <a:pt x="243785" y="29028"/>
                  <a:pt x="189357" y="58057"/>
                  <a:pt x="167586" y="97971"/>
                </a:cubicBezTo>
                <a:cubicBezTo>
                  <a:pt x="145815" y="137885"/>
                  <a:pt x="167586" y="239486"/>
                  <a:pt x="167586" y="239486"/>
                </a:cubicBezTo>
                <a:cubicBezTo>
                  <a:pt x="167586" y="313872"/>
                  <a:pt x="173029" y="475343"/>
                  <a:pt x="167586" y="544286"/>
                </a:cubicBezTo>
                <a:cubicBezTo>
                  <a:pt x="162143" y="613229"/>
                  <a:pt x="151257" y="600529"/>
                  <a:pt x="134928" y="653143"/>
                </a:cubicBezTo>
                <a:cubicBezTo>
                  <a:pt x="118599" y="705757"/>
                  <a:pt x="89571" y="791028"/>
                  <a:pt x="69614" y="859971"/>
                </a:cubicBezTo>
                <a:cubicBezTo>
                  <a:pt x="49657" y="928914"/>
                  <a:pt x="-33800" y="996043"/>
                  <a:pt x="15186" y="1066800"/>
                </a:cubicBezTo>
                <a:cubicBezTo>
                  <a:pt x="64172" y="1137557"/>
                  <a:pt x="272814" y="1244600"/>
                  <a:pt x="363528" y="1284514"/>
                </a:cubicBezTo>
                <a:cubicBezTo>
                  <a:pt x="454242" y="1324428"/>
                  <a:pt x="468757" y="1302657"/>
                  <a:pt x="559471" y="1306286"/>
                </a:cubicBezTo>
                <a:cubicBezTo>
                  <a:pt x="650185" y="1309915"/>
                  <a:pt x="822543" y="1357086"/>
                  <a:pt x="907814" y="1306286"/>
                </a:cubicBezTo>
                <a:cubicBezTo>
                  <a:pt x="993085" y="1255486"/>
                  <a:pt x="1038443" y="1086757"/>
                  <a:pt x="1071100" y="1001486"/>
                </a:cubicBezTo>
                <a:cubicBezTo>
                  <a:pt x="1103757" y="916215"/>
                  <a:pt x="1112829" y="872671"/>
                  <a:pt x="1103757" y="794657"/>
                </a:cubicBezTo>
                <a:cubicBezTo>
                  <a:pt x="1094686" y="716643"/>
                  <a:pt x="1040257" y="598714"/>
                  <a:pt x="1016671" y="533400"/>
                </a:cubicBezTo>
                <a:cubicBezTo>
                  <a:pt x="993085" y="468086"/>
                  <a:pt x="991271" y="464457"/>
                  <a:pt x="962243" y="402771"/>
                </a:cubicBezTo>
                <a:cubicBezTo>
                  <a:pt x="933215" y="341085"/>
                  <a:pt x="876972" y="215900"/>
                  <a:pt x="842500" y="163286"/>
                </a:cubicBezTo>
                <a:cubicBezTo>
                  <a:pt x="808029" y="110672"/>
                  <a:pt x="786257" y="110672"/>
                  <a:pt x="755414" y="87086"/>
                </a:cubicBezTo>
                <a:cubicBezTo>
                  <a:pt x="724571" y="63500"/>
                  <a:pt x="681029" y="34471"/>
                  <a:pt x="657443" y="21771"/>
                </a:cubicBezTo>
                <a:cubicBezTo>
                  <a:pt x="633857" y="9071"/>
                  <a:pt x="613900" y="10886"/>
                  <a:pt x="613900" y="10886"/>
                </a:cubicBezTo>
                <a:lnTo>
                  <a:pt x="613900" y="10886"/>
                </a:lnTo>
                <a:lnTo>
                  <a:pt x="613900" y="10886"/>
                </a:lnTo>
              </a:path>
            </a:pathLst>
          </a:cu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/>
                <a:ea typeface="Times New Roman"/>
              </a:rPr>
              <a:t>2. В рассказе  Эдгара </a:t>
            </a:r>
            <a:r>
              <a:rPr lang="ru-RU" b="1" dirty="0" err="1" smtClean="0">
                <a:effectLst/>
                <a:latin typeface="Times New Roman"/>
                <a:ea typeface="Times New Roman"/>
              </a:rPr>
              <a:t>Аллана</a:t>
            </a:r>
            <a:r>
              <a:rPr lang="ru-RU" b="1" dirty="0" smtClean="0">
                <a:effectLst/>
                <a:latin typeface="Times New Roman"/>
                <a:ea typeface="Times New Roman"/>
              </a:rPr>
              <a:t>  По «Золотой жук»  к ветке этого дерева (оно было выбрано как самое высокое дерево) был прибит череп, служивший ориентиром для поиска клада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. </a:t>
            </a:r>
            <a:endParaRPr lang="ru-RU" dirty="0"/>
          </a:p>
        </p:txBody>
      </p:sp>
      <p:pic>
        <p:nvPicPr>
          <p:cNvPr id="5122" name="Picture 2" descr="https://www.wikireading.ru/img/427401_37_i_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33" y="2564904"/>
            <a:ext cx="3907114" cy="36179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s://go4.imgsmail.ru/imgpreview?key=6644a6de560bd3ae&amp;mb=imgdb_preview_7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5983"/>
            <a:ext cx="3736750" cy="2425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http://booktrailers.ru/upload/video/thumbs/small/2017/02/09/buktreiler-po-rasskazu-ye-a-po-zolotoi-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3" b="6406"/>
          <a:stretch/>
        </p:blipFill>
        <p:spPr bwMode="auto">
          <a:xfrm>
            <a:off x="539552" y="4177034"/>
            <a:ext cx="3304702" cy="2149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4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51576"/>
            <a:ext cx="6696744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/>
                <a:ea typeface="Times New Roman"/>
                <a:cs typeface="Times New Roman"/>
              </a:rPr>
              <a:t>3. У </a:t>
            </a:r>
            <a:r>
              <a:rPr lang="ru-RU" sz="2000" b="1" dirty="0" err="1" smtClean="0">
                <a:effectLst/>
                <a:latin typeface="Times New Roman"/>
                <a:ea typeface="Times New Roman"/>
                <a:cs typeface="Times New Roman"/>
              </a:rPr>
              <a:t>адыгов</a:t>
            </a:r>
            <a:r>
              <a:rPr lang="ru-RU" sz="2000" b="1" dirty="0" smtClean="0">
                <a:effectLst/>
                <a:latin typeface="Times New Roman"/>
                <a:ea typeface="Times New Roman"/>
                <a:cs typeface="Times New Roman"/>
              </a:rPr>
              <a:t> оно до сих пор считается священным.</a:t>
            </a:r>
            <a:endParaRPr lang="ru-RU" sz="2000" b="1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152" name="Picture 8" descr="http://www.adygi.ru/uploads/posts/2019-03/1553937967_eiyore7s1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36797"/>
            <a:ext cx="2818790" cy="375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natpress.net/uploads/posts/2018-04/1522739627_617-1106020256550_dap_penc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8684"/>
            <a:ext cx="5512105" cy="4225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013176"/>
            <a:ext cx="864096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effectLst/>
                <a:latin typeface="Times New Roman"/>
                <a:ea typeface="Times New Roman"/>
                <a:cs typeface="Times New Roman"/>
              </a:rPr>
              <a:t>Это </a:t>
            </a:r>
            <a:r>
              <a:rPr lang="ru-RU" b="1" u="sng" dirty="0" err="1" smtClean="0">
                <a:effectLst/>
                <a:latin typeface="Times New Roman"/>
                <a:ea typeface="Times New Roman"/>
                <a:cs typeface="Times New Roman"/>
              </a:rPr>
              <a:t>тюльпановое</a:t>
            </a:r>
            <a:r>
              <a:rPr lang="ru-RU" b="1" u="sng" dirty="0" smtClean="0">
                <a:effectLst/>
                <a:latin typeface="Times New Roman"/>
                <a:ea typeface="Times New Roman"/>
                <a:cs typeface="Times New Roman"/>
              </a:rPr>
              <a:t> дерево! </a:t>
            </a:r>
            <a:endParaRPr lang="ru-RU" sz="1400" b="1" u="sng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 своей работе мы ответим на вопросы:  где конкретно в городе Сочи расположен данный памятник природы? Сколько ему лет?  Когда цветет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тюльпановое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дерево? Как выглядит? Чем интересна история этого конкретного дерева?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3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572000" cy="286232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Одним из красивейших деревьев в природе по праву считается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лириодендрон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 (или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тюльпановое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 дерево). </a:t>
            </a:r>
            <a:r>
              <a:rPr lang="ru-RU" sz="1400" dirty="0" smtClean="0">
                <a:solidFill>
                  <a:schemeClr val="bg1"/>
                </a:solidFill>
                <a:effectLst/>
                <a:latin typeface="Arimo"/>
                <a:ea typeface="Calibri"/>
                <a:cs typeface="Times New Roman"/>
              </a:rPr>
              <a:t>«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Лирио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» - лира, «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дендрон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» - дерево. Дерево-лира. Названо так потому, что форма его листьев очень похожа на старинный музыкальный инструмент. </a:t>
            </a:r>
          </a:p>
          <a:p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А поскольку его крупные обильные цветки похожи, в свою очередь, на тюльпаны, назвали еще и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тюльпановым</a:t>
            </a:r>
            <a:r>
              <a:rPr lang="ru-RU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268643" cy="244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7" y="3646007"/>
            <a:ext cx="44596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https://idigo.ucoz.ru/liriodendron/liriodendron_seeds_lis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4702"/>
          <a:stretch/>
        </p:blipFill>
        <p:spPr bwMode="auto">
          <a:xfrm>
            <a:off x="5796136" y="139350"/>
            <a:ext cx="3168352" cy="26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heliograph.ru/images/575664_lira-p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7459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67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thumb/a/af/Liriodendron_tulipifera_JPG5a.jpg/266px-Liriodendron_tulipifera_JPG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0309"/>
            <a:ext cx="3131840" cy="469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none" strike="noStrike" dirty="0" err="1" smtClean="0">
                <a:effectLst/>
                <a:latin typeface="Times New Roman"/>
                <a:ea typeface="Calibri"/>
                <a:cs typeface="Times New Roman"/>
              </a:rPr>
              <a:t>Тюльпановое</a:t>
            </a:r>
            <a:r>
              <a:rPr lang="ru-RU" u="none" strike="noStrike" dirty="0" smtClean="0">
                <a:effectLst/>
                <a:latin typeface="Times New Roman"/>
                <a:ea typeface="Calibri"/>
                <a:cs typeface="Times New Roman"/>
              </a:rPr>
              <a:t> дерево</a:t>
            </a:r>
            <a:r>
              <a:rPr lang="ru-RU" dirty="0" smtClean="0">
                <a:effectLst/>
                <a:latin typeface="Times New Roman"/>
                <a:ea typeface="Calibri"/>
              </a:rPr>
              <a:t> (</a:t>
            </a:r>
            <a:r>
              <a:rPr lang="ru-RU" dirty="0" err="1" smtClean="0">
                <a:effectLst/>
                <a:latin typeface="Times New Roman"/>
                <a:ea typeface="Calibri"/>
              </a:rPr>
              <a:t>лириодендрон</a:t>
            </a:r>
            <a:r>
              <a:rPr lang="ru-RU" dirty="0" smtClean="0">
                <a:effectLst/>
                <a:latin typeface="Times New Roman"/>
                <a:ea typeface="Calibri"/>
              </a:rPr>
              <a:t> или </a:t>
            </a:r>
            <a:r>
              <a:rPr lang="ru-RU" dirty="0" err="1" smtClean="0">
                <a:effectLst/>
                <a:latin typeface="Times New Roman"/>
                <a:ea typeface="Calibri"/>
              </a:rPr>
              <a:t>лиран</a:t>
            </a:r>
            <a:r>
              <a:rPr lang="ru-RU" dirty="0" smtClean="0">
                <a:effectLst/>
                <a:latin typeface="Times New Roman"/>
                <a:ea typeface="Calibri"/>
              </a:rPr>
              <a:t>) – крупное листопадное дерево из семейства магнолиевых, достигающее высоты в 30-50 метров. Живет до 500 лет.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5075" y="17487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Кора у молодых деревьев гладкая, серо-зеленая, у более зрелых – шероховатая, с многочисленными ромбовидными бороздами.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429000"/>
            <a:ext cx="4572000" cy="295927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Естественный ареал распространения– восточное побережье США и долина </a:t>
            </a:r>
            <a:r>
              <a:rPr lang="ru-RU" u="none" strike="noStrike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где он известен под названием «жёлтый тополь». В английской технической литературе обозначается как «белое дерево» или «канареечное белое дерево». Древесина используется на производство лущеной фанеры, на корпуса музыкальных инструментов и радиоприемников.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7502">
            <a:off x="5781484" y="4353814"/>
            <a:ext cx="2625718" cy="196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9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/>
                <a:ea typeface="Calibri"/>
              </a:rPr>
              <a:t>Сочинские субтропики черноморского побережья России – одно из немногих мест в Восточной Европе, где в XIX веке было успешно акклиматизировано </a:t>
            </a:r>
            <a:r>
              <a:rPr lang="ru-RU" b="1" dirty="0" err="1" smtClean="0">
                <a:effectLst/>
                <a:latin typeface="Times New Roman"/>
                <a:ea typeface="Calibri"/>
              </a:rPr>
              <a:t>тюльпановое</a:t>
            </a:r>
            <a:r>
              <a:rPr lang="ru-RU" b="1" dirty="0" smtClean="0">
                <a:effectLst/>
                <a:latin typeface="Times New Roman"/>
                <a:ea typeface="Calibri"/>
              </a:rPr>
              <a:t> дерево.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374441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Где его можно увидеть в Сочи?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 Курортном поселке Головинка. Здесь произрастает великолепный представитель данного ботанического вида. О нем мы и расскажем далее более подробно.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Рисунок 3" descr="Посёлок Головинка 00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672408" cy="25115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256076" y="1092024"/>
            <a:ext cx="367240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15000"/>
              </a:lnSpc>
            </a:pPr>
            <a:r>
              <a:rPr lang="ru-RU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Как добраться?</a:t>
            </a:r>
          </a:p>
          <a:p>
            <a:pPr marL="342900" lvl="0" indent="-342900" algn="just">
              <a:lnSpc>
                <a:spcPct val="115000"/>
              </a:lnSpc>
              <a:buFontTx/>
              <a:buAutoNum type="arabicPeriod"/>
            </a:pPr>
            <a:r>
              <a:rPr lang="ru-RU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На рейсовом автобусе,</a:t>
            </a:r>
          </a:p>
          <a:p>
            <a:pPr marL="342900" lvl="0" indent="-342900" algn="just">
              <a:lnSpc>
                <a:spcPct val="115000"/>
              </a:lnSpc>
              <a:buFontTx/>
              <a:buAutoNum type="arabicPeriod"/>
            </a:pPr>
            <a:r>
              <a:rPr lang="ru-RU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такси, </a:t>
            </a:r>
          </a:p>
          <a:p>
            <a:pPr marL="342900" lvl="0" indent="-342900" algn="just">
              <a:lnSpc>
                <a:spcPct val="115000"/>
              </a:lnSpc>
              <a:buFontTx/>
              <a:buAutoNum type="arabicPeriod"/>
            </a:pPr>
            <a:r>
              <a:rPr lang="ru-RU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или  на </a:t>
            </a:r>
            <a:r>
              <a:rPr lang="ru-RU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электричке</a:t>
            </a:r>
            <a:endParaRPr lang="ru-RU" dirty="0">
              <a:solidFill>
                <a:prstClr val="white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Далее по улице Коммунаров, ориентир- гостиница «Замок»</a:t>
            </a:r>
            <a:endParaRPr lang="ru-RU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 descr="Посёлок Головинка 00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97844"/>
            <a:ext cx="3798540" cy="2995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6628251" y="4725343"/>
            <a:ext cx="284009" cy="121777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8" r="26055" b="24005"/>
          <a:stretch/>
        </p:blipFill>
        <p:spPr bwMode="auto">
          <a:xfrm>
            <a:off x="6936331" y="5334232"/>
            <a:ext cx="2051720" cy="1331838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>
            <a:off x="6543278" y="6044342"/>
            <a:ext cx="800472" cy="4062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4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23080"/>
          <a:stretch/>
        </p:blipFill>
        <p:spPr bwMode="auto">
          <a:xfrm>
            <a:off x="251520" y="1516488"/>
            <a:ext cx="3797594" cy="40067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3257" y="149960"/>
            <a:ext cx="833717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Тюльпановое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дерево в Головинке поражает не только своей красотой, но и своими размерами. Его высота – 35 метров,  диаметр кроны составляет 27 метров, диаметр ствола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-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почти 2,5 метра. </a:t>
            </a: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Чтобы полностью охватить его, понадобится не менее восьми взрослых людей.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 descr="http://vardane.ru/img/camp/excursions/tuliptree/tuliptree0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/>
          <a:stretch/>
        </p:blipFill>
        <p:spPr bwMode="auto">
          <a:xfrm>
            <a:off x="5000471" y="1516488"/>
            <a:ext cx="3904456" cy="310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949280"/>
            <a:ext cx="5468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Сколько лет </a:t>
            </a:r>
            <a:r>
              <a:rPr lang="ru-RU" dirty="0" err="1" smtClean="0">
                <a:effectLst/>
                <a:latin typeface="Times New Roman"/>
                <a:ea typeface="Calibri"/>
              </a:rPr>
              <a:t>тюльпановому</a:t>
            </a:r>
            <a:r>
              <a:rPr lang="ru-RU" dirty="0" smtClean="0">
                <a:effectLst/>
                <a:latin typeface="Times New Roman"/>
                <a:ea typeface="Calibri"/>
              </a:rPr>
              <a:t> дереву в Головинке?</a:t>
            </a:r>
          </a:p>
          <a:p>
            <a:r>
              <a:rPr lang="ru-RU" dirty="0" smtClean="0">
                <a:effectLst/>
                <a:latin typeface="Times New Roman"/>
                <a:ea typeface="Calibri"/>
              </a:rPr>
              <a:t> Если верить информационной табличке – 150. </a:t>
            </a:r>
            <a:endParaRPr lang="ru-RU" dirty="0"/>
          </a:p>
        </p:txBody>
      </p:sp>
      <p:pic>
        <p:nvPicPr>
          <p:cNvPr id="9220" name="Picture 4" descr="http://vent-tur.ru/vent-tur.ru/individual/article_feedback/142/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3108791" cy="24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ountryscanner.ru/wp-content/uploads/tulpanovoe-derevo-countryscanner-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1" t="30503" r="39638" b="14781"/>
          <a:stretch/>
        </p:blipFill>
        <p:spPr bwMode="auto">
          <a:xfrm>
            <a:off x="3200847" y="3519856"/>
            <a:ext cx="1799624" cy="245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243</TotalTime>
  <Words>855</Words>
  <Application>Microsoft Office PowerPoint</Application>
  <PresentationFormat>Экран (4:3)</PresentationFormat>
  <Paragraphs>68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2019-10-09T06:33:35Z</dcterms:created>
  <dcterms:modified xsi:type="dcterms:W3CDTF">2020-03-23T12:57:47Z</dcterms:modified>
</cp:coreProperties>
</file>