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94643" autoAdjust="0"/>
  </p:normalViewPr>
  <p:slideViewPr>
    <p:cSldViewPr>
      <p:cViewPr varScale="1"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EE8D9-2495-4802-9CA5-EF8A6F3FCDA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55D4-B590-4BF9-BC4D-971B53DE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а 22 из 34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87344" l="9704" r="89488">
                        <a14:foregroundMark x1="29919" y1="13906" x2="20485" y2="86875"/>
                        <a14:foregroundMark x1="47170" y1="65000" x2="44474" y2="86406"/>
                        <a14:foregroundMark x1="59838" y1="84063" x2="37197" y2="86250"/>
                        <a14:foregroundMark x1="53639" y1="3438" x2="64151" y2="20156"/>
                        <a14:foregroundMark x1="61995" y1="45781" x2="61186" y2="17969"/>
                        <a14:foregroundMark x1="26415" y1="20625" x2="30458" y2="10938"/>
                        <a14:foregroundMark x1="27493" y1="13438" x2="31267" y2="7187"/>
                        <a14:foregroundMark x1="28032" y1="10469" x2="33962" y2="5000"/>
                        <a14:backgroundMark x1="43666" y1="60781" x2="52291" y2="18125"/>
                        <a14:backgroundMark x1="54447" y1="49063" x2="58760" y2="6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09"/>
          <a:stretch/>
        </p:blipFill>
        <p:spPr bwMode="auto">
          <a:xfrm>
            <a:off x="-428660" y="1357298"/>
            <a:ext cx="3533775" cy="53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052736"/>
            <a:ext cx="55130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Скульпторы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Архитекторы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Картинка 10 из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0" b="91111" l="667" r="96500">
                        <a14:foregroundMark x1="8167" y1="86000" x2="32333" y2="80889"/>
                        <a14:foregroundMark x1="80500" y1="83556" x2="91500" y2="86889"/>
                        <a14:foregroundMark x1="36833" y1="60889" x2="38167" y2="78444"/>
                        <a14:foregroundMark x1="32000" y1="88222" x2="59500" y2="89333"/>
                        <a14:foregroundMark x1="43500" y1="87333" x2="43167" y2="91111"/>
                        <a14:backgroundMark x1="18000" y1="54889" x2="3333" y2="83333"/>
                        <a14:backgroundMark x1="5667" y1="68222" x2="20833" y2="74000"/>
                        <a14:backgroundMark x1="82000" y1="73333" x2="94000" y2="81778"/>
                        <a14:backgroundMark x1="32333" y1="62000" x2="33833" y2="74444"/>
                        <a14:backgroundMark x1="53333" y1="75778" x2="53333" y2="75778"/>
                        <a14:backgroundMark x1="39833" y1="73778" x2="41167" y2="72667"/>
                        <a14:backgroundMark x1="41667" y1="71333" x2="39333" y2="75333"/>
                        <a14:backgroundMark x1="5667" y1="82222" x2="13500" y2="7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30" r="2733" b="9323"/>
          <a:stretch/>
        </p:blipFill>
        <p:spPr bwMode="auto">
          <a:xfrm>
            <a:off x="4572000" y="4356441"/>
            <a:ext cx="4838757" cy="250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а 2 из 35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" b="98664" l="2450" r="89978">
                        <a14:foregroundMark x1="7572" y1="58431" x2="40757" y2="56260"/>
                        <a14:foregroundMark x1="16036" y1="59265" x2="7572" y2="59766"/>
                        <a14:foregroundMark x1="38753" y1="57930" x2="59465" y2="90818"/>
                        <a14:foregroundMark x1="64143" y1="47412" x2="71269" y2="54090"/>
                        <a14:foregroundMark x1="33853" y1="9349" x2="25612" y2="8180"/>
                        <a14:foregroundMark x1="25167" y1="32053" x2="25167" y2="32053"/>
                        <a14:foregroundMark x1="18708" y1="33055" x2="18708" y2="33055"/>
                        <a14:foregroundMark x1="19376" y1="37062" x2="26503" y2="36728"/>
                        <a14:foregroundMark x1="23163" y1="47245" x2="20935" y2="44073"/>
                        <a14:foregroundMark x1="70824" y1="41068" x2="70601" y2="50584"/>
                        <a14:foregroundMark x1="56347" y1="68447" x2="57461" y2="47579"/>
                        <a14:backgroundMark x1="83073" y1="34558" x2="54788" y2="6511"/>
                        <a14:backgroundMark x1="19376" y1="11853" x2="22940" y2="23706"/>
                        <a14:backgroundMark x1="61693" y1="18197" x2="61024" y2="38564"/>
                        <a14:backgroundMark x1="17595" y1="19699" x2="10690" y2="49082"/>
                        <a14:backgroundMark x1="7795" y1="50751" x2="2895" y2="63105"/>
                        <a14:backgroundMark x1="78174" y1="21035" x2="61024" y2="2504"/>
                        <a14:backgroundMark x1="62361" y1="21536" x2="51225" y2="32387"/>
                        <a14:backgroundMark x1="80846" y1="32888" x2="80846" y2="32888"/>
                        <a14:backgroundMark x1="50557" y1="26377" x2="45212" y2="22204"/>
                        <a14:backgroundMark x1="45212" y1="22204" x2="45212" y2="22204"/>
                        <a14:backgroundMark x1="26281" y1="11853" x2="30067" y2="15025"/>
                        <a14:backgroundMark x1="27840" y1="19199" x2="29844" y2="17529"/>
                        <a14:backgroundMark x1="23831" y1="2170" x2="28285" y2="6010"/>
                        <a14:backgroundMark x1="30067" y1="82137" x2="28285" y2="76127"/>
                        <a14:backgroundMark x1="28285" y1="75793" x2="44989" y2="74791"/>
                        <a14:backgroundMark x1="40312" y1="76628" x2="41425" y2="73957"/>
                        <a14:backgroundMark x1="53898" y1="71452" x2="55234" y2="76628"/>
                        <a14:backgroundMark x1="52784" y1="7346" x2="49666" y2="1169"/>
                        <a14:backgroundMark x1="57461" y1="31553" x2="57461" y2="38230"/>
                        <a14:backgroundMark x1="66370" y1="30551" x2="62806" y2="40902"/>
                        <a14:backgroundMark x1="49889" y1="39900" x2="50334" y2="43740"/>
                        <a14:backgroundMark x1="53229" y1="59432" x2="53452" y2="64942"/>
                        <a14:backgroundMark x1="25835" y1="47412" x2="27617" y2="48581"/>
                        <a14:backgroundMark x1="28953" y1="45409" x2="28953" y2="48414"/>
                        <a14:backgroundMark x1="21604" y1="42237" x2="23608" y2="44073"/>
                        <a14:backgroundMark x1="46548" y1="40234" x2="46993" y2="42905"/>
                        <a14:backgroundMark x1="46548" y1="44073" x2="46548" y2="46578"/>
                        <a14:backgroundMark x1="22940" y1="33222" x2="22940" y2="33222"/>
                        <a14:backgroundMark x1="22272" y1="34224" x2="22272" y2="34224"/>
                        <a14:backgroundMark x1="73497" y1="48247" x2="73497" y2="48247"/>
                        <a14:backgroundMark x1="64365" y1="38898" x2="63920" y2="43406"/>
                        <a14:backgroundMark x1="67929" y1="36728" x2="65924" y2="41569"/>
                        <a14:backgroundMark x1="61024" y1="51085" x2="61024" y2="51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1378" y="124182"/>
            <a:ext cx="2232248" cy="2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8" action="ppaction://hlinksldjump"/>
          </p:cNvPr>
          <p:cNvSpPr/>
          <p:nvPr/>
        </p:nvSpPr>
        <p:spPr>
          <a:xfrm>
            <a:off x="3309353" y="4941168"/>
            <a:ext cx="1846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далее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2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20479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Завокзальный мемориальный комплекс </a:t>
            </a:r>
            <a:r>
              <a:rPr lang="ru-RU" dirty="0"/>
              <a:t>— памятник бойцам-сочинцам, погибшим в боях в годы Великой Отечественной войны 1941—1945. Имеет общегородское значение. Расположен в микрорайоне Завокзальный в Центральном районе города Сочи, Краснодарский край, Россия.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40" y="1630573"/>
            <a:ext cx="20162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Памятные доски с именами воинов расположены полукругом. В центре — Вечный огонь. Это место захоронения более 2000 воинов Советской Армии, умерших в госпиталях Сочи от тяжёлых ран.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1" y="1268760"/>
            <a:ext cx="25059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месте памятника находилось старое городское кладбище, где и совершались захоронения жертв Великой Отечественной войны. Мемориал построен в 1985 в честь 40-летия Победы в </a:t>
            </a:r>
            <a:r>
              <a:rPr lang="ru-RU" dirty="0" smtClean="0"/>
              <a:t>войне</a:t>
            </a:r>
            <a:r>
              <a:rPr lang="ru-RU" dirty="0"/>
              <a:t>.</a:t>
            </a:r>
            <a:r>
              <a:rPr lang="ru-RU" dirty="0" smtClean="0"/>
              <a:t> Вечный </a:t>
            </a:r>
            <a:r>
              <a:rPr lang="ru-RU" dirty="0"/>
              <a:t>огонь зажжён 8 мая 1985 пламенем с легендарной Малой Земли.</a:t>
            </a:r>
          </a:p>
        </p:txBody>
      </p:sp>
      <p:sp>
        <p:nvSpPr>
          <p:cNvPr id="6" name="Выгнутая вправо стрелка 5">
            <a:hlinkClick r:id="" action="ppaction://hlinkshowjump?jump=previousslide"/>
          </p:cNvPr>
          <p:cNvSpPr/>
          <p:nvPr/>
        </p:nvSpPr>
        <p:spPr>
          <a:xfrm>
            <a:off x="3563888" y="5118962"/>
            <a:ext cx="648072" cy="1368152"/>
          </a:xfrm>
          <a:prstGeom prst="curvedLeftArrow">
            <a:avLst>
              <a:gd name="adj1" fmla="val 3277"/>
              <a:gd name="adj2" fmla="val 392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2 из 35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5" b="98831" l="1114" r="100000">
                        <a14:foregroundMark x1="4677" y1="4508" x2="95768" y2="94825"/>
                        <a14:foregroundMark x1="70156" y1="5676" x2="1114" y2="9850"/>
                        <a14:foregroundMark x1="8241" y1="35058" x2="12472" y2="4508"/>
                        <a14:foregroundMark x1="21604" y1="1836" x2="12472" y2="95326"/>
                        <a14:foregroundMark x1="4677" y1="76628" x2="92873" y2="84140"/>
                        <a14:foregroundMark x1="35189" y1="92654" x2="71492" y2="88314"/>
                        <a14:foregroundMark x1="89310" y1="92154" x2="1782" y2="89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51" y="407828"/>
            <a:ext cx="1901640" cy="25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0"/>
            <a:ext cx="5982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Акоп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Халафян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5" y="923330"/>
            <a:ext cx="6099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Родился в маленькой деревне </a:t>
            </a:r>
            <a:r>
              <a:rPr lang="ru-RU" dirty="0" err="1"/>
              <a:t>Спитакского</a:t>
            </a:r>
            <a:r>
              <a:rPr lang="ru-RU" dirty="0"/>
              <a:t> района Армении, куда отец с семьёй был направлен </a:t>
            </a:r>
            <a:r>
              <a:rPr lang="ru-RU" dirty="0" smtClean="0"/>
              <a:t>учительствовать. </a:t>
            </a:r>
            <a:r>
              <a:rPr lang="ru-RU" dirty="0"/>
              <a:t>Когда </a:t>
            </a:r>
            <a:r>
              <a:rPr lang="ru-RU" dirty="0" err="1"/>
              <a:t>Акопу</a:t>
            </a:r>
            <a:r>
              <a:rPr lang="ru-RU" dirty="0"/>
              <a:t> было 7 лет, семья перебралась в Краснодар. С детства рисовал, посещал изостудию. Закончил факультет физики Кубанского государственного университета. С 1984 года работал в Художественном фонде Сочи. Закончил заочное отделение художественно-графического факультета Кубанского государственного университета.</a:t>
            </a:r>
          </a:p>
          <a:p>
            <a:r>
              <a:rPr lang="ru-RU" dirty="0"/>
              <a:t>Живёт и работает в </a:t>
            </a:r>
            <a:r>
              <a:rPr lang="ru-RU" dirty="0" smtClean="0"/>
              <a:t>Сочи.</a:t>
            </a:r>
            <a:endParaRPr lang="ru-RU" dirty="0"/>
          </a:p>
        </p:txBody>
      </p:sp>
      <p:pic>
        <p:nvPicPr>
          <p:cNvPr id="1026" name="Picture 2" descr="Картинка 11 из 10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36" y="4437112"/>
            <a:ext cx="2322258" cy="20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07489"/>
            <a:ext cx="3259403" cy="24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8806267" y="3350300"/>
            <a:ext cx="282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содержани</a:t>
            </a:r>
            <a:r>
              <a:rPr lang="ru-RU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3430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 из 35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5" b="98831" l="1114" r="100000">
                        <a14:foregroundMark x1="4677" y1="4508" x2="95768" y2="94825"/>
                        <a14:foregroundMark x1="70156" y1="5676" x2="1114" y2="9850"/>
                        <a14:foregroundMark x1="8241" y1="35058" x2="12472" y2="4508"/>
                        <a14:foregroundMark x1="21604" y1="1836" x2="12472" y2="95326"/>
                        <a14:foregroundMark x1="4677" y1="76628" x2="92873" y2="84140"/>
                        <a14:foregroundMark x1="35189" y1="92654" x2="71492" y2="88314"/>
                        <a14:foregroundMark x1="89310" y1="92154" x2="1782" y2="89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" y="0"/>
            <a:ext cx="3346509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57922"/>
            <a:ext cx="572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Конь в </a:t>
            </a:r>
            <a:r>
              <a:rPr lang="ru-RU" dirty="0" smtClean="0"/>
              <a:t>пальто </a:t>
            </a:r>
            <a:r>
              <a:rPr lang="ru-RU" dirty="0"/>
              <a:t>— памятник знаменитому герою русской поговорки, установленный в июне 2007 года в центре Сочи и олицетворяющий анекдотичный образ, фигурирующий в присказке: «Кто, кто? Конь в пальто!»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812248"/>
            <a:ext cx="572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Вальяжный конь в дорогом английском пальто, с чашей вина в левом копыте и фирменной трубкой в прокуренных лошадиных зубах, сидит, вытянув передние конечности. Конь улыбается широкой лошадиной улыбкой: жизнь, мол, удалась!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541186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Находится на улице Театральная </a:t>
            </a:r>
            <a:r>
              <a:rPr lang="ru-RU" dirty="0" smtClean="0"/>
              <a:t>в Центральном </a:t>
            </a:r>
            <a:r>
              <a:rPr lang="ru-RU" dirty="0"/>
              <a:t>районе </a:t>
            </a:r>
            <a:r>
              <a:rPr lang="ru-RU" dirty="0" smtClean="0"/>
              <a:t>города.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2166" y="4187517"/>
            <a:ext cx="5705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Скульптура изготовлена в 2007 году всего за несколько </a:t>
            </a:r>
            <a:r>
              <a:rPr lang="ru-RU" dirty="0" smtClean="0"/>
              <a:t>дней. </a:t>
            </a:r>
            <a:r>
              <a:rPr lang="ru-RU" dirty="0"/>
              <a:t>Памятник создан с помощью кузнечного горна, молота, кувалды и сварочного аппарата из куска водопроводной трубы большого диаметра из чёрного металла весом более 80 кг.</a:t>
            </a:r>
          </a:p>
          <a:p>
            <a:r>
              <a:rPr lang="ru-RU" dirty="0"/>
              <a:t>Изготовление произведения обошлось в 120 тысяч рублей. Финансирование взял на себя один из сочинских меценатов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Выгнутая вправо стрелка 6">
            <a:hlinkClick r:id="" action="ppaction://hlinkshowjump?jump=previousslide"/>
          </p:cNvPr>
          <p:cNvSpPr/>
          <p:nvPr/>
        </p:nvSpPr>
        <p:spPr>
          <a:xfrm>
            <a:off x="419200" y="5153683"/>
            <a:ext cx="648072" cy="1368152"/>
          </a:xfrm>
          <a:prstGeom prst="curvedLeftArrow">
            <a:avLst>
              <a:gd name="adj1" fmla="val 3277"/>
              <a:gd name="adj2" fmla="val 392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446" y="27365"/>
            <a:ext cx="619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Другие работы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Картинка 11 из 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27244"/>
            <a:ext cx="4730810" cy="4081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" y="1772816"/>
            <a:ext cx="4128459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167013" y="5229200"/>
            <a:ext cx="648072" cy="1368152"/>
          </a:xfrm>
          <a:prstGeom prst="curvedLeftArrow">
            <a:avLst>
              <a:gd name="adj1" fmla="val 3277"/>
              <a:gd name="adj2" fmla="val 392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954" y="4767535"/>
            <a:ext cx="3336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Квартет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9312" y="5534561"/>
            <a:ext cx="4156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Бременские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музыканты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8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7048102" cy="590931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Работу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Воронцова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Екатерина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Ученица 11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класса МОУ СОШ №26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6632"/>
            <a:ext cx="5715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Содержание 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093" y="1556792"/>
            <a:ext cx="6429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hlinkClick r:id="" action="ppaction://hlinkshowjump?jump=nextslide"/>
              </a:rPr>
              <a:t>В.И. Глухов ______________________________3</a:t>
            </a:r>
            <a:endParaRPr lang="ru-RU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Ю. Львов_________________________________7</a:t>
            </a:r>
            <a:endParaRPr lang="ru-RU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Г.Х.Назарьян______________________________9</a:t>
            </a:r>
            <a:endParaRPr lang="ru-RU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А. Халафян_______________________________11</a:t>
            </a:r>
            <a:endParaRPr lang="ru-RU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endParaRPr lang="ru-RU" dirty="0" smtClean="0"/>
          </a:p>
        </p:txBody>
      </p:sp>
      <p:sp>
        <p:nvSpPr>
          <p:cNvPr id="6" name="Прямоугольник 5">
            <a:hlinkClick r:id="" action="ppaction://hlinkshowjump?jump=lastslide"/>
          </p:cNvPr>
          <p:cNvSpPr/>
          <p:nvPr/>
        </p:nvSpPr>
        <p:spPr>
          <a:xfrm>
            <a:off x="7693058" y="6396334"/>
            <a:ext cx="1189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63797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68760"/>
            <a:ext cx="5076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Работы В.И. Глухова знают все.</a:t>
            </a:r>
          </a:p>
          <a:p>
            <a:r>
              <a:rPr lang="ru-RU" dirty="0"/>
              <a:t> </a:t>
            </a:r>
            <a:r>
              <a:rPr lang="ru-RU" dirty="0" smtClean="0"/>
              <a:t>Автором </a:t>
            </a:r>
            <a:r>
              <a:rPr lang="ru-RU" dirty="0"/>
              <a:t>масок на фризе </a:t>
            </a:r>
            <a:r>
              <a:rPr lang="ru-RU" dirty="0" smtClean="0"/>
              <a:t>здания Сочинского цирка, фонтана</a:t>
            </a:r>
          </a:p>
          <a:p>
            <a:r>
              <a:rPr lang="ru-RU" dirty="0" smtClean="0"/>
              <a:t> «Два якоря» в Комсомольском </a:t>
            </a:r>
            <a:r>
              <a:rPr lang="ru-RU" dirty="0"/>
              <a:t>сквере, </a:t>
            </a:r>
            <a:r>
              <a:rPr lang="ru-RU" dirty="0" smtClean="0"/>
              <a:t>скульптурной композиции </a:t>
            </a:r>
            <a:r>
              <a:rPr lang="ru-RU" dirty="0"/>
              <a:t>"Ломающая </a:t>
            </a:r>
            <a:r>
              <a:rPr lang="ru-RU" dirty="0" smtClean="0"/>
              <a:t>стрелы »,  памятника</a:t>
            </a:r>
          </a:p>
          <a:p>
            <a:r>
              <a:rPr lang="ru-RU" dirty="0" smtClean="0"/>
              <a:t> воинам – адлерцам и многих других произведений искусства является Виктор Глухов.</a:t>
            </a:r>
          </a:p>
          <a:p>
            <a:endParaRPr lang="ru-RU" dirty="0" smtClean="0"/>
          </a:p>
        </p:txBody>
      </p:sp>
      <p:pic>
        <p:nvPicPr>
          <p:cNvPr id="4" name="Picture 4" descr="Картинка 10 из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" y="4331111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ид на памятни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85" y="1057882"/>
            <a:ext cx="2306960" cy="30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073.radikal.ru/1103/cd/fd22def5503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3638"/>
            <a:ext cx="3478446" cy="23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17" y="116632"/>
            <a:ext cx="8770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Виктор Ильич Глухов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8806268" y="2780928"/>
            <a:ext cx="282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содержани</a:t>
            </a:r>
            <a:r>
              <a:rPr lang="ru-RU" dirty="0"/>
              <a:t>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7188" y="6479474"/>
            <a:ext cx="2582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Жми на картинку для просмотра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557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ид на памят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20983" r="21231" b="17870"/>
          <a:stretch/>
        </p:blipFill>
        <p:spPr bwMode="auto">
          <a:xfrm rot="19954986">
            <a:off x="658344" y="505267"/>
            <a:ext cx="2532184" cy="34606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4638" y="332656"/>
            <a:ext cx="63193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«Ломающая стрелы» </a:t>
            </a:r>
            <a:r>
              <a:rPr lang="ru-RU" dirty="0"/>
              <a:t>— </a:t>
            </a:r>
            <a:r>
              <a:rPr lang="ru-RU" dirty="0" smtClean="0"/>
              <a:t>символическая</a:t>
            </a:r>
          </a:p>
          <a:p>
            <a:r>
              <a:rPr lang="ru-RU" dirty="0" smtClean="0"/>
              <a:t> композиция, </a:t>
            </a:r>
            <a:r>
              <a:rPr lang="ru-RU" dirty="0"/>
              <a:t>иллюстрирующая </a:t>
            </a:r>
            <a:r>
              <a:rPr lang="ru-RU" dirty="0" smtClean="0"/>
              <a:t>стремления</a:t>
            </a:r>
          </a:p>
          <a:p>
            <a:r>
              <a:rPr lang="ru-RU" dirty="0" smtClean="0"/>
              <a:t> </a:t>
            </a:r>
            <a:r>
              <a:rPr lang="ru-RU" dirty="0"/>
              <a:t>советского народа к миру во всём мире</a:t>
            </a:r>
            <a:r>
              <a:rPr lang="ru-RU" dirty="0" smtClean="0"/>
              <a:t>.</a:t>
            </a:r>
          </a:p>
          <a:p>
            <a:r>
              <a:rPr lang="ru-RU" dirty="0"/>
              <a:t>Находится в выгодной перспективе на </a:t>
            </a:r>
            <a:r>
              <a:rPr lang="ru-RU" dirty="0" smtClean="0"/>
              <a:t>Цветном</a:t>
            </a:r>
          </a:p>
          <a:p>
            <a:r>
              <a:rPr lang="ru-RU" dirty="0"/>
              <a:t> </a:t>
            </a:r>
            <a:r>
              <a:rPr lang="ru-RU" dirty="0" smtClean="0"/>
              <a:t>  бульваре в микрорайоне Гагарина в </a:t>
            </a:r>
          </a:p>
          <a:p>
            <a:r>
              <a:rPr lang="ru-RU" dirty="0" smtClean="0"/>
              <a:t>   Центральном районе </a:t>
            </a:r>
            <a:r>
              <a:rPr lang="ru-RU" dirty="0"/>
              <a:t>города </a:t>
            </a:r>
            <a:r>
              <a:rPr lang="ru-RU" dirty="0" smtClean="0"/>
              <a:t>Сочи.</a:t>
            </a:r>
          </a:p>
          <a:p>
            <a:r>
              <a:rPr lang="ru-RU" dirty="0"/>
              <a:t>       Памятник открыт в 1976. Автор — </a:t>
            </a:r>
            <a:r>
              <a:rPr lang="ru-RU" dirty="0" smtClean="0"/>
              <a:t>сочинский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скульптор В. И. Глухов. Установка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монумента </a:t>
            </a:r>
            <a:r>
              <a:rPr lang="ru-RU" dirty="0"/>
              <a:t>была предусмотрена </a:t>
            </a:r>
            <a:r>
              <a:rPr lang="ru-RU" dirty="0" smtClean="0"/>
              <a:t>советским</a:t>
            </a:r>
          </a:p>
          <a:p>
            <a:r>
              <a:rPr lang="ru-RU" dirty="0" smtClean="0"/>
              <a:t>          Генпланом </a:t>
            </a:r>
            <a:r>
              <a:rPr lang="ru-RU" dirty="0"/>
              <a:t>развития города, композиция </a:t>
            </a:r>
            <a:endParaRPr lang="ru-RU" dirty="0" smtClean="0"/>
          </a:p>
          <a:p>
            <a:r>
              <a:rPr lang="ru-RU" dirty="0" smtClean="0"/>
              <a:t>       утверждена </a:t>
            </a:r>
            <a:r>
              <a:rPr lang="ru-RU" dirty="0"/>
              <a:t>худсоветом Академии Художеств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и </a:t>
            </a:r>
            <a:r>
              <a:rPr lang="ru-RU" dirty="0"/>
              <a:t>союзным Художественным фондом.</a:t>
            </a:r>
            <a:endParaRPr lang="ru-RU" dirty="0" smtClean="0"/>
          </a:p>
          <a:p>
            <a:r>
              <a:rPr lang="ru-RU" dirty="0" smtClean="0"/>
              <a:t>      Композиция </a:t>
            </a:r>
            <a:r>
              <a:rPr lang="ru-RU" dirty="0"/>
              <a:t>представляет собой </a:t>
            </a:r>
            <a:r>
              <a:rPr lang="ru-RU" dirty="0" smtClean="0"/>
              <a:t>конную </a:t>
            </a:r>
          </a:p>
          <a:p>
            <a:r>
              <a:rPr lang="ru-RU" dirty="0"/>
              <a:t> </a:t>
            </a:r>
            <a:r>
              <a:rPr lang="ru-RU" dirty="0" smtClean="0"/>
              <a:t>      статую девушки </a:t>
            </a:r>
            <a:r>
              <a:rPr lang="ru-RU" dirty="0"/>
              <a:t>на высоком пьедестале.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Девушка</a:t>
            </a:r>
            <a:r>
              <a:rPr lang="ru-RU" dirty="0"/>
              <a:t>, воздев над головой руки, </a:t>
            </a:r>
            <a:r>
              <a:rPr lang="ru-RU" dirty="0" smtClean="0"/>
              <a:t>ломает</a:t>
            </a:r>
          </a:p>
          <a:p>
            <a:r>
              <a:rPr lang="ru-RU" dirty="0" smtClean="0"/>
              <a:t>         стрелы. Конь </a:t>
            </a:r>
            <a:r>
              <a:rPr lang="ru-RU" dirty="0"/>
              <a:t>на дыбах. Монумент </a:t>
            </a:r>
            <a:r>
              <a:rPr lang="ru-RU" dirty="0" smtClean="0"/>
              <a:t>выполнен</a:t>
            </a:r>
          </a:p>
          <a:p>
            <a:r>
              <a:rPr lang="ru-RU" dirty="0" smtClean="0"/>
              <a:t>         из железобетона</a:t>
            </a:r>
            <a:r>
              <a:rPr lang="ru-RU" dirty="0"/>
              <a:t>.</a:t>
            </a:r>
          </a:p>
        </p:txBody>
      </p:sp>
      <p:sp>
        <p:nvSpPr>
          <p:cNvPr id="4" name="Выгнутая вправо стрелка 3">
            <a:hlinkClick r:id="" action="ppaction://hlinkshowjump?jump=previousslide"/>
          </p:cNvPr>
          <p:cNvSpPr/>
          <p:nvPr/>
        </p:nvSpPr>
        <p:spPr>
          <a:xfrm>
            <a:off x="419200" y="5153683"/>
            <a:ext cx="648072" cy="1368152"/>
          </a:xfrm>
          <a:prstGeom prst="curvedLeftArrow">
            <a:avLst>
              <a:gd name="adj1" fmla="val 3277"/>
              <a:gd name="adj2" fmla="val 392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0 из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0851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557" y="3573016"/>
            <a:ext cx="914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воинам-адлерцам павшим за Родину в боях Великой Отечественной войны 1941-1945 годов. </a:t>
            </a:r>
            <a:r>
              <a:rPr lang="ru-RU" dirty="0" smtClean="0"/>
              <a:t>Открыт </a:t>
            </a:r>
            <a:r>
              <a:rPr lang="ru-RU" dirty="0"/>
              <a:t>памятник 4 ноября 1977. Расположен на площади у реки </a:t>
            </a:r>
            <a:r>
              <a:rPr lang="ru-RU" dirty="0" err="1"/>
              <a:t>Мзымта</a:t>
            </a:r>
            <a:r>
              <a:rPr lang="ru-RU" dirty="0"/>
              <a:t>.</a:t>
            </a:r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6651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073.radikal.ru/1103/cd/fd22def550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806">
            <a:off x="3903048" y="278241"/>
            <a:ext cx="4414629" cy="29412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3374" y="3717032"/>
            <a:ext cx="914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Композицию фонтана составляют два подлинных якоря, изготовленных на Воткинском заводе в первой половине XIX века и использовавшихся на военных кораблях русского флота. Водолазы подняли их со дна моря на траверзе Хоста – Кудепста в начале 1960-х годов. Историки полагают, что якоря сняты с судов, затонувших во время жесточайшего шторма в ночь на 31 мая 1838 года.</a:t>
            </a:r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419200" y="1916832"/>
            <a:ext cx="648072" cy="1368152"/>
          </a:xfrm>
          <a:prstGeom prst="curvedLeftArrow">
            <a:avLst>
              <a:gd name="adj1" fmla="val 3277"/>
              <a:gd name="adj2" fmla="val 392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518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Юрий Львов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98072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Львов – это заслуженный архитектор РФ, ветеран ВОВ, а также автор мемориала « Подвиг во имя жизни»</a:t>
            </a:r>
            <a:endParaRPr lang="ru-RU" dirty="0"/>
          </a:p>
        </p:txBody>
      </p:sp>
      <p:pic>
        <p:nvPicPr>
          <p:cNvPr id="4" name="Picture 6" descr="Картинка 22 из 34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9"/>
          <a:stretch/>
        </p:blipFill>
        <p:spPr bwMode="auto">
          <a:xfrm>
            <a:off x="5364088" y="897734"/>
            <a:ext cx="3533775" cy="535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1997" y="3284984"/>
            <a:ext cx="282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содержани</a:t>
            </a:r>
            <a:r>
              <a:rPr lang="ru-RU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18533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22 из 34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9"/>
          <a:stretch/>
        </p:blipFill>
        <p:spPr bwMode="auto">
          <a:xfrm rot="20704740">
            <a:off x="717941" y="428153"/>
            <a:ext cx="3019133" cy="4577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139952" y="0"/>
            <a:ext cx="5004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«Подвиг во имя жизни»— </a:t>
            </a:r>
            <a:r>
              <a:rPr lang="ru-RU" dirty="0"/>
              <a:t>архитектурный ансамбль, посвящённый медицинскому персоналу города-госпиталя Сочи, поставившему на ноги более полумиллиона раненых в годы Великой Отечественной войны (1941-1945). Расположен в Центральном районе </a:t>
            </a:r>
            <a:r>
              <a:rPr lang="ru-RU" dirty="0" smtClean="0"/>
              <a:t>города.</a:t>
            </a:r>
          </a:p>
          <a:p>
            <a:r>
              <a:rPr lang="ru-RU" dirty="0"/>
              <a:t>Памятник начали строить в 1974, хотя открыт он был более 20 лет спустя — 8 мая 1995 к 50-летней годовщине Победы в Великой Отечественной войне. Монумент представляет собой стальную арку, у подножия которой мраморные и гранитные фигуры врачей, медсестёр и раненых. Авторы: московский скульптор Д. </a:t>
            </a:r>
            <a:r>
              <a:rPr lang="ru-RU" dirty="0" err="1"/>
              <a:t>Рябичев</a:t>
            </a:r>
            <a:r>
              <a:rPr lang="ru-RU" dirty="0"/>
              <a:t> и сочинский архитектор Ю. Львов. На месте захоронения бойцов, умерших в госпиталях, на месте Старого кладбища другими авторами построен Завокзальный мемориальный комплекс.</a:t>
            </a:r>
          </a:p>
        </p:txBody>
      </p:sp>
      <p:sp>
        <p:nvSpPr>
          <p:cNvPr id="4" name="Выгнутая вправо стрелка 3">
            <a:hlinkClick r:id="" action="ppaction://hlinkshowjump?jump=previousslide"/>
          </p:cNvPr>
          <p:cNvSpPr/>
          <p:nvPr/>
        </p:nvSpPr>
        <p:spPr>
          <a:xfrm>
            <a:off x="419200" y="5153683"/>
            <a:ext cx="648072" cy="1368152"/>
          </a:xfrm>
          <a:prstGeom prst="curvedLeftArrow">
            <a:avLst>
              <a:gd name="adj1" fmla="val 3277"/>
              <a:gd name="adj2" fmla="val 392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94002"/>
            <a:ext cx="3805014" cy="285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6226" y="116632"/>
            <a:ext cx="9357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Григорий Хачикович Назарьян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239" y="1084545"/>
            <a:ext cx="917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Григорий Назарьян - ветеран </a:t>
            </a:r>
            <a:r>
              <a:rPr lang="ru-RU" dirty="0"/>
              <a:t>Великой отечественной </a:t>
            </a:r>
            <a:r>
              <a:rPr lang="ru-RU" dirty="0" smtClean="0"/>
              <a:t>войны, заслуженный архитектор РФ, автор многих произведений искусства, архитектор Завокзального мемориального комплекса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0" y="3441680"/>
            <a:ext cx="282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содержани</a:t>
            </a:r>
            <a:r>
              <a:rPr lang="ru-RU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9066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2164</TotalTime>
  <Words>781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просто Ее Величество</dc:creator>
  <cp:lastModifiedBy>Ирина</cp:lastModifiedBy>
  <cp:revision>32</cp:revision>
  <dcterms:created xsi:type="dcterms:W3CDTF">2012-04-10T17:16:25Z</dcterms:created>
  <dcterms:modified xsi:type="dcterms:W3CDTF">2013-11-27T07:45:42Z</dcterms:modified>
</cp:coreProperties>
</file>