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0" r:id="rId3"/>
    <p:sldId id="258" r:id="rId4"/>
    <p:sldId id="259" r:id="rId5"/>
    <p:sldId id="256" r:id="rId6"/>
    <p:sldId id="257" r:id="rId7"/>
    <p:sldId id="261" r:id="rId8"/>
    <p:sldId id="262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63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63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5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72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5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3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48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79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2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5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6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7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A4710-A3CD-42C1-A6E6-B3B82718A34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3369E-FB01-41FD-AE19-E9AFAE5D5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2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4.wdp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sochipedia.ru/wiki/%D0%A4%D0%B0%D0%B9%D0%BB:A._a._stark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derhelp.ru/shared/files/201607/1_14197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" b="4221"/>
          <a:stretch/>
        </p:blipFill>
        <p:spPr bwMode="auto">
          <a:xfrm>
            <a:off x="10007" y="116632"/>
            <a:ext cx="8856985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6672"/>
            <a:ext cx="861547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Segoe Print" panose="02000600000000000000" pitchFamily="2" charset="0"/>
                <a:ea typeface="Times New Roman"/>
                <a:cs typeface="Times New Roman"/>
              </a:rPr>
              <a:t>«Тайна географических названий вершин  </a:t>
            </a:r>
            <a:r>
              <a:rPr lang="ru-RU" sz="3200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Кардывачского</a:t>
            </a:r>
            <a:r>
              <a:rPr lang="ru-RU" sz="3200" b="1" dirty="0">
                <a:latin typeface="Segoe Print" panose="02000600000000000000" pitchFamily="2" charset="0"/>
                <a:ea typeface="Times New Roman"/>
                <a:cs typeface="Times New Roman"/>
              </a:rPr>
              <a:t> горного узла»</a:t>
            </a:r>
            <a:endParaRPr lang="ru-RU" sz="3200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9688" y="3212976"/>
            <a:ext cx="4572000" cy="1826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 smtClean="0">
                <a:latin typeface="Segoe Print" panose="02000600000000000000" pitchFamily="2" charset="0"/>
                <a:ea typeface="Times New Roman"/>
                <a:cs typeface="Times New Roman"/>
              </a:rPr>
              <a:t>Работу </a:t>
            </a:r>
            <a:r>
              <a:rPr lang="ru-RU" sz="1400" b="1" u="sng" dirty="0">
                <a:latin typeface="Segoe Print" panose="02000600000000000000" pitchFamily="2" charset="0"/>
                <a:ea typeface="Times New Roman"/>
                <a:cs typeface="Times New Roman"/>
              </a:rPr>
              <a:t>подготовила: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      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        </a:t>
            </a:r>
            <a:r>
              <a:rPr lang="ru-RU" sz="1400" b="1" dirty="0" err="1" smtClean="0">
                <a:latin typeface="Segoe Print" panose="02000600000000000000" pitchFamily="2" charset="0"/>
                <a:ea typeface="Times New Roman"/>
                <a:cs typeface="Times New Roman"/>
              </a:rPr>
              <a:t>Полубан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Александра Александровна, 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         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15лет </a:t>
            </a: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(10 класс), 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обучающаяся туристского объединения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            «</a:t>
            </a: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Младшие инструкторы 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туризма»</a:t>
            </a:r>
            <a:r>
              <a:rPr lang="ru-RU" sz="14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МБУ </a:t>
            </a: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ДО </a:t>
            </a:r>
            <a:r>
              <a:rPr lang="ru-RU" sz="1400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ЦДиЮТиЭ</a:t>
            </a: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sz="1400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г.Сочи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Segoe Print" panose="02000600000000000000" pitchFamily="2" charset="0"/>
                <a:ea typeface="Times New Roman"/>
                <a:cs typeface="Times New Roman"/>
              </a:rPr>
              <a:t> </a:t>
            </a:r>
            <a:endParaRPr lang="ru-RU" sz="1400" dirty="0"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38788" y="4981873"/>
            <a:ext cx="9105900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altLang="ru-RU" sz="1400" b="1" u="sng" dirty="0" smtClean="0">
                <a:latin typeface="Segoe Print" panose="02000600000000000000" pitchFamily="2" charset="0"/>
                <a:cs typeface="Times New Roman" pitchFamily="18" charset="0"/>
              </a:rPr>
              <a:t>Руководитель:</a:t>
            </a:r>
            <a:endParaRPr lang="ru-RU" altLang="ru-RU" sz="1400" dirty="0" smtClean="0">
              <a:latin typeface="Segoe Print" panose="02000600000000000000" pitchFamily="2" charset="0"/>
              <a:ea typeface="Calibri" pitchFamily="34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Segoe Print" panose="02000600000000000000" pitchFamily="2" charset="0"/>
                <a:cs typeface="Times New Roman" pitchFamily="18" charset="0"/>
              </a:rPr>
              <a:t>            </a:t>
            </a:r>
            <a:r>
              <a:rPr lang="ru-RU" altLang="ru-RU" sz="1400" b="1" dirty="0" err="1" smtClean="0">
                <a:latin typeface="Segoe Print" panose="02000600000000000000" pitchFamily="2" charset="0"/>
                <a:cs typeface="Times New Roman" pitchFamily="18" charset="0"/>
              </a:rPr>
              <a:t>Кукава</a:t>
            </a:r>
            <a:r>
              <a:rPr lang="ru-RU" altLang="ru-RU" sz="1400" b="1" dirty="0" smtClean="0">
                <a:latin typeface="Segoe Print" panose="02000600000000000000" pitchFamily="2" charset="0"/>
                <a:cs typeface="Times New Roman" pitchFamily="18" charset="0"/>
              </a:rPr>
              <a:t> Яна Александровна,</a:t>
            </a:r>
            <a:endParaRPr lang="ru-RU" altLang="ru-RU" sz="1400" dirty="0" smtClean="0">
              <a:latin typeface="Segoe Print" panose="02000600000000000000" pitchFamily="2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Segoe Print" panose="02000600000000000000" pitchFamily="2" charset="0"/>
                <a:cs typeface="Times New Roman" pitchFamily="18" charset="0"/>
              </a:rPr>
              <a:t>                          </a:t>
            </a:r>
            <a:r>
              <a:rPr lang="ru-RU" altLang="ru-RU" sz="1400" b="1" dirty="0">
                <a:latin typeface="Segoe Print" panose="02000600000000000000" pitchFamily="2" charset="0"/>
                <a:cs typeface="Times New Roman" pitchFamily="18" charset="0"/>
              </a:rPr>
              <a:t>педагог дополнительного образования, </a:t>
            </a:r>
            <a:endParaRPr lang="ru-RU" altLang="ru-RU" sz="1400" dirty="0">
              <a:latin typeface="Segoe Print" panose="02000600000000000000" pitchFamily="2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egoe Print" panose="02000600000000000000" pitchFamily="2" charset="0"/>
                <a:cs typeface="Times New Roman" pitchFamily="18" charset="0"/>
              </a:rPr>
              <a:t>                     заместитель директора по УВР </a:t>
            </a:r>
            <a:endParaRPr lang="ru-RU" altLang="ru-RU" sz="1400" dirty="0">
              <a:latin typeface="Segoe Print" panose="02000600000000000000" pitchFamily="2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egoe Print" panose="02000600000000000000" pitchFamily="2" charset="0"/>
                <a:cs typeface="Times New Roman" pitchFamily="18" charset="0"/>
              </a:rPr>
              <a:t>              </a:t>
            </a:r>
            <a:r>
              <a:rPr lang="ru-RU" altLang="ru-RU" sz="1400" b="1" dirty="0" smtClean="0">
                <a:latin typeface="Segoe Print" panose="02000600000000000000" pitchFamily="2" charset="0"/>
                <a:cs typeface="Times New Roman" pitchFamily="18" charset="0"/>
              </a:rPr>
              <a:t>МБУ </a:t>
            </a:r>
            <a:r>
              <a:rPr lang="ru-RU" altLang="ru-RU" sz="1400" b="1" dirty="0">
                <a:latin typeface="Segoe Print" panose="02000600000000000000" pitchFamily="2" charset="0"/>
                <a:cs typeface="Times New Roman" pitchFamily="18" charset="0"/>
              </a:rPr>
              <a:t>ДО </a:t>
            </a:r>
            <a:r>
              <a:rPr lang="ru-RU" altLang="ru-RU" sz="1400" b="1" dirty="0" err="1">
                <a:latin typeface="Segoe Print" panose="02000600000000000000" pitchFamily="2" charset="0"/>
                <a:cs typeface="Times New Roman" pitchFamily="18" charset="0"/>
              </a:rPr>
              <a:t>ЦДиЮТиЭ</a:t>
            </a:r>
            <a:r>
              <a:rPr lang="ru-RU" altLang="ru-RU" sz="1400" b="1" dirty="0"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ru-RU" altLang="ru-RU" sz="1400" b="1" dirty="0" err="1">
                <a:latin typeface="Segoe Print" panose="02000600000000000000" pitchFamily="2" charset="0"/>
                <a:cs typeface="Times New Roman" pitchFamily="18" charset="0"/>
              </a:rPr>
              <a:t>г.Сочи</a:t>
            </a:r>
            <a:endParaRPr lang="ru-RU" altLang="ru-RU" sz="1400" dirty="0">
              <a:latin typeface="Segoe Print" panose="02000600000000000000" pitchFamily="2" charset="0"/>
            </a:endParaRPr>
          </a:p>
        </p:txBody>
      </p:sp>
      <p:pic>
        <p:nvPicPr>
          <p:cNvPr id="7" name="очень мелодичн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2088" y="6095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ountaindreams.ru/wp-content/gallery/kardyvach-GU/ef5_small.jpg?1847760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8" y="236460"/>
            <a:ext cx="8261583" cy="42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8747" y="4522193"/>
            <a:ext cx="871296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Segoe Script" panose="020B0504020000000003" pitchFamily="34" charset="0"/>
              </a:rPr>
              <a:t>«Пока нет тумана, скорее за съемку. Засекаем и наносим на планшет направления на основные вершины. Нам ясно, что Южный </a:t>
            </a:r>
            <a:r>
              <a:rPr lang="ru-RU" sz="1700" b="1" dirty="0" err="1" smtClean="0">
                <a:latin typeface="Segoe Script" panose="020B0504020000000003" pitchFamily="34" charset="0"/>
              </a:rPr>
              <a:t>Лоюб</a:t>
            </a:r>
            <a:r>
              <a:rPr lang="ru-RU" sz="1700" b="1" dirty="0" smtClean="0">
                <a:latin typeface="Segoe Script" panose="020B0504020000000003" pitchFamily="34" charset="0"/>
              </a:rPr>
              <a:t> высится на отроге Главного хребта, а что главный водораздел бежит по легко проходимым гребням Западного и Северного </a:t>
            </a:r>
            <a:r>
              <a:rPr lang="ru-RU" sz="1700" b="1" dirty="0" err="1" smtClean="0">
                <a:latin typeface="Segoe Script" panose="020B0504020000000003" pitchFamily="34" charset="0"/>
              </a:rPr>
              <a:t>Лоюбов</a:t>
            </a:r>
            <a:r>
              <a:rPr lang="ru-RU" sz="1700" b="1" dirty="0" smtClean="0">
                <a:latin typeface="Segoe Script" panose="020B0504020000000003" pitchFamily="34" charset="0"/>
              </a:rPr>
              <a:t>. Но и отсюда он идет не прямо к </a:t>
            </a:r>
            <a:r>
              <a:rPr lang="ru-RU" sz="1700" b="1" dirty="0" err="1" smtClean="0">
                <a:latin typeface="Segoe Script" panose="020B0504020000000003" pitchFamily="34" charset="0"/>
              </a:rPr>
              <a:t>Цындышхе</a:t>
            </a:r>
            <a:r>
              <a:rPr lang="ru-RU" sz="1700" b="1" dirty="0" smtClean="0">
                <a:latin typeface="Segoe Script" panose="020B0504020000000003" pitchFamily="34" charset="0"/>
              </a:rPr>
              <a:t>, а в обход огромного, утаенного, совсем невидного снизу цирка, скорее даже короткого </a:t>
            </a:r>
            <a:r>
              <a:rPr lang="ru-RU" sz="1700" b="1" dirty="0" err="1" smtClean="0">
                <a:latin typeface="Segoe Script" panose="020B0504020000000003" pitchFamily="34" charset="0"/>
              </a:rPr>
              <a:t>трога</a:t>
            </a:r>
            <a:r>
              <a:rPr lang="ru-RU" sz="1700" b="1" dirty="0" smtClean="0">
                <a:latin typeface="Segoe Script" panose="020B0504020000000003" pitchFamily="34" charset="0"/>
              </a:rPr>
              <a:t> с группой матовых озерец. И лишь от </a:t>
            </a:r>
            <a:r>
              <a:rPr lang="ru-RU" sz="1700" b="1" dirty="0" err="1" smtClean="0">
                <a:latin typeface="Segoe Script" panose="020B0504020000000003" pitchFamily="34" charset="0"/>
              </a:rPr>
              <a:t>Цындышхи</a:t>
            </a:r>
            <a:r>
              <a:rPr lang="ru-RU" sz="1700" b="1" dirty="0" smtClean="0">
                <a:latin typeface="Segoe Script" panose="020B0504020000000003" pitchFamily="34" charset="0"/>
              </a:rPr>
              <a:t> гребень поворачивает к пику </a:t>
            </a:r>
            <a:r>
              <a:rPr lang="ru-RU" sz="1700" b="1" dirty="0" err="1" smtClean="0">
                <a:latin typeface="Segoe Script" panose="020B0504020000000003" pitchFamily="34" charset="0"/>
              </a:rPr>
              <a:t>Кардывач</a:t>
            </a:r>
            <a:r>
              <a:rPr lang="ru-RU" sz="1700" b="1" dirty="0" smtClean="0">
                <a:latin typeface="Segoe Script" panose="020B0504020000000003" pitchFamily="34" charset="0"/>
              </a:rPr>
              <a:t>».</a:t>
            </a:r>
            <a:endParaRPr lang="ru-RU" sz="1700" b="1" dirty="0">
              <a:latin typeface="Segoe Script" panose="020B05040200000000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3573016"/>
            <a:ext cx="2341038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/>
                <a:latin typeface="Segoe Print" panose="02000600000000000000" pitchFamily="2" charset="0"/>
              </a:rPr>
              <a:t>Фотография из отчета Ю. К. Ефремова (1938 г.)</a:t>
            </a:r>
            <a:endParaRPr lang="ru-RU" sz="1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6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8460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После экспедиции Ю. К. Ефремова «</a:t>
            </a:r>
            <a:r>
              <a:rPr lang="ru-RU" sz="2000" b="1" dirty="0" err="1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Лоюб</a:t>
            </a:r>
            <a:r>
              <a:rPr lang="ru-RU" sz="2000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» стал одним из ключевых </a:t>
            </a:r>
            <a:r>
              <a:rPr lang="en-US" sz="2000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 </a:t>
            </a:r>
            <a:r>
              <a:rPr lang="ru-RU" sz="2000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топонимов в районе </a:t>
            </a:r>
            <a:r>
              <a:rPr lang="ru-RU" sz="2000" b="1" dirty="0" err="1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Кардывачского</a:t>
            </a:r>
            <a:r>
              <a:rPr lang="ru-RU" sz="2000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 горного узла.</a:t>
            </a:r>
            <a:endParaRPr lang="ru-RU" sz="2000" b="1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6139626"/>
            <a:ext cx="6696744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Фотография из отчета Ю. К. Ефремова (1938 г.)</a:t>
            </a:r>
            <a:endParaRPr lang="ru-RU" b="1" dirty="0">
              <a:latin typeface="Segoe Print" panose="02000600000000000000" pitchFamily="2" charset="0"/>
            </a:endParaRPr>
          </a:p>
        </p:txBody>
      </p:sp>
      <p:pic>
        <p:nvPicPr>
          <p:cNvPr id="9220" name="Picture 4" descr="http://mountaindreams.ru/wp-content/gallery/kardyvach-GU/ef3_small.jpg?1647978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6825"/>
            <a:ext cx="7416824" cy="47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6912768" cy="1562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Топонимика некоторых географических названий </a:t>
            </a:r>
            <a:endParaRPr lang="ru-RU" sz="2800" b="1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Кардывачского</a:t>
            </a:r>
            <a:r>
              <a:rPr lang="ru-RU" sz="2800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 узла.</a:t>
            </a:r>
            <a:endParaRPr lang="ru-RU" sz="28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0" y="5085184"/>
            <a:ext cx="7263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По разному</a:t>
            </a:r>
            <a:r>
              <a:rPr lang="en-US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 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 называется в различных источниках главный топоним описываемой местности «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Кардывач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», что, по всей видимости, обусловлено богатой этнической историей района. </a:t>
            </a:r>
            <a:endParaRPr lang="ru-RU" b="1" dirty="0">
              <a:latin typeface="Segoe Print" panose="02000600000000000000" pitchFamily="2" charset="0"/>
            </a:endParaRPr>
          </a:p>
        </p:txBody>
      </p:sp>
      <p:pic>
        <p:nvPicPr>
          <p:cNvPr id="4" name="Picture 2" descr="https://sochipedia.ru/w/images/1/17/%D0%9A%D0%B3%D1%8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r="2950"/>
          <a:stretch/>
        </p:blipFill>
        <p:spPr bwMode="auto">
          <a:xfrm>
            <a:off x="816428" y="1883009"/>
            <a:ext cx="770708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3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99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Кар 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Баш </a:t>
            </a:r>
            <a:r>
              <a:rPr lang="ru-RU" b="1" dirty="0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- «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Снежная голова». 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332656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КАРДЫВАЧ</a:t>
            </a:r>
            <a:endParaRPr lang="ru-RU" sz="3200" b="1" dirty="0">
              <a:latin typeface="Segoe Print" panose="020006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070297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«Черная 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голова (гора)». 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24688" y="1453151"/>
            <a:ext cx="342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«Вершина (голова) земли»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589477" y="551755"/>
            <a:ext cx="340114" cy="140641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-621214" y="1236724"/>
            <a:ext cx="2079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Б.Д.Цхомария</a:t>
            </a:r>
            <a:endParaRPr lang="ru-RU" sz="2000" dirty="0">
              <a:latin typeface="Segoe Print" panose="020006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8821" y="6165304"/>
            <a:ext cx="5711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«Место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, огражденное горами</a:t>
            </a:r>
            <a:r>
              <a:rPr lang="ru-RU" b="1" dirty="0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»- </a:t>
            </a:r>
            <a:r>
              <a:rPr lang="ru-RU" b="1" dirty="0" err="1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Э.М.Мурзаев</a:t>
            </a:r>
            <a:endParaRPr lang="ru-RU" b="1" dirty="0">
              <a:latin typeface="Segoe Print" panose="02000600000000000000" pitchFamily="2" charset="0"/>
            </a:endParaRPr>
          </a:p>
        </p:txBody>
      </p:sp>
      <p:pic>
        <p:nvPicPr>
          <p:cNvPr id="1026" name="Picture 2" descr="http://visacomtour.ru/wp-content/uploads/dostvisa/ozero_kardiv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3" y="2780928"/>
            <a:ext cx="4972831" cy="2919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415112" y="5247031"/>
            <a:ext cx="457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Позже название распространилось и на ближайшее озеро</a:t>
            </a:r>
            <a:endParaRPr lang="ru-RU" b="1" dirty="0">
              <a:latin typeface="Segoe Print" panose="02000600000000000000" pitchFamily="2" charset="0"/>
            </a:endParaRPr>
          </a:p>
        </p:txBody>
      </p:sp>
      <p:pic>
        <p:nvPicPr>
          <p:cNvPr id="1028" name="Picture 4" descr="http://sochi-mountain.ru/imglib/6912212f7e906e6d19a5ab79b34b19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12" y="1958170"/>
            <a:ext cx="4007908" cy="2674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572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5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8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animBg="1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332656"/>
            <a:ext cx="3371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</a:rPr>
              <a:t>Ц ЫНДЫШХА</a:t>
            </a:r>
            <a:endParaRPr lang="ru-RU" sz="3200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581128"/>
            <a:ext cx="8267980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Цанды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» название одного из абазинских обществ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садзов-джигетов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, проживавших в долине р.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Хашупсе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 до 1864 г.,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ашха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 – «гора» по-абхазски. Общее название топонима –</a:t>
            </a:r>
            <a:r>
              <a:rPr lang="en-US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 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 «гора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цандов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». Вероятно, здесь находились летние пастбища рода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Цандов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. Ш.Д.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Инал-Ипа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 пишет этот топоним как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Цанбишьха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 с аналогичным переводом «гора (рода)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Цан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Times New Roman"/>
                <a:cs typeface="Times New Roman"/>
              </a:rPr>
              <a:t>». 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pic>
        <p:nvPicPr>
          <p:cNvPr id="3076" name="Picture 4" descr="http://img-fotki.yandex.ru/get/6600/46605854.d/0_80060_d5d6967e_X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11510" r="37179" b="38221"/>
          <a:stretch/>
        </p:blipFill>
        <p:spPr bwMode="auto">
          <a:xfrm>
            <a:off x="5232285" y="1412776"/>
            <a:ext cx="3719263" cy="291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http://www.funsochi.ru/gallery/albums/userpics/108045/208---IMG-4411-%CA%EE%EC%E0%F0%EE%E2-%C4%EC%E8%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4" y="398783"/>
            <a:ext cx="4597544" cy="306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500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ochi-mountain.ru/imglib/img3/c3587a46fedd99014e63adf8610dbe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5" y="452601"/>
            <a:ext cx="5242829" cy="349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://yeti.guide/wp-content/uploads/2016/08/DSC_4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83" y="2132856"/>
            <a:ext cx="463871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084168" y="452601"/>
            <a:ext cx="2478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ЛОЮБ</a:t>
            </a:r>
            <a:endParaRPr lang="ru-RU" sz="3200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8123" y="5373216"/>
            <a:ext cx="7480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В данном топониме усматривается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этнонимическая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 основа.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Лоо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 (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Лоу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) – название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широкоизвестного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 абазинского рода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Лоовых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; «б» или «п» от адыгского пи «место»; т.е. место, гора </a:t>
            </a:r>
            <a:r>
              <a:rPr lang="ru-RU" b="1" dirty="0" err="1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Лоовых</a:t>
            </a:r>
            <a:r>
              <a:rPr lang="ru-RU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». </a:t>
            </a:r>
            <a:endParaRPr lang="ru-RU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7150"/>
            <a:ext cx="885825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79468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Segoe Print" panose="02000600000000000000" pitchFamily="2" charset="0"/>
                <a:ea typeface="Times New Roman"/>
              </a:rPr>
              <a:t>Сравнительный анализ некоторых географических названий города</a:t>
            </a:r>
            <a:endParaRPr lang="ru-RU" sz="2800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772816"/>
            <a:ext cx="7632848" cy="383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Во время своего путешествия мы встречаем географические названия, кордонов, рек, вершин гор, подтверждающие свою принадлежность к абазинскому роду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Лоовых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(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Лоо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,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Лоу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):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Лоо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(селение рода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Лоо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), река Лаура (место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Лоовых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),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Лоюб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(гора рода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Лоовых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),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Пслух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( река рода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Лоу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).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	Топонимы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, принадлежащие роду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Цан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встречаются в названии горы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Цындышха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, а также не стоит забывать, что правобережный приток  реки Мацесты(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Хостинский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район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г.Сочи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)  носит наименование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Цанык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– возможно здесь так же проживала какая-то группа абазин из рода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Цанов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.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34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ountaindreams.ru/wp-content/uploads/2017/04/0_baeb9_99125b8f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/>
          <a:stretch/>
        </p:blipFill>
        <p:spPr bwMode="auto">
          <a:xfrm>
            <a:off x="953332" y="1412776"/>
            <a:ext cx="7237335" cy="448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6409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Segoe Print" panose="02000600000000000000" pitchFamily="2" charset="0"/>
                <a:ea typeface="Times New Roman"/>
              </a:rPr>
              <a:t>Историческое прошлое народа, проживавшего на территории </a:t>
            </a:r>
            <a:r>
              <a:rPr lang="ru-RU" sz="2600" b="1" dirty="0" err="1">
                <a:latin typeface="Segoe Print" panose="02000600000000000000" pitchFamily="2" charset="0"/>
                <a:ea typeface="Times New Roman"/>
              </a:rPr>
              <a:t>оз.Кардывач</a:t>
            </a:r>
            <a:r>
              <a:rPr lang="ru-RU" sz="2600" b="1" dirty="0">
                <a:latin typeface="Segoe Print" panose="02000600000000000000" pitchFamily="2" charset="0"/>
                <a:ea typeface="Times New Roman"/>
              </a:rPr>
              <a:t>   (фольклор, историко-археологические данные)</a:t>
            </a:r>
            <a:endParaRPr lang="ru-RU" sz="2600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00808"/>
            <a:ext cx="2889597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  <a:ea typeface="Times New Roman"/>
              </a:rPr>
              <a:t>Поднявшись к Верхнему </a:t>
            </a:r>
            <a:r>
              <a:rPr lang="ru-RU" b="1" dirty="0" err="1">
                <a:latin typeface="Segoe Print" panose="02000600000000000000" pitchFamily="2" charset="0"/>
                <a:ea typeface="Times New Roman"/>
              </a:rPr>
              <a:t>Кардывачу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, посмотрев вниз, можно увидеть замысловатый каменный узор. 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733256"/>
            <a:ext cx="8712968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  <a:ea typeface="Times New Roman"/>
              </a:rPr>
              <a:t>Это легендарные </a:t>
            </a:r>
            <a:r>
              <a:rPr lang="ru-RU" b="1" dirty="0" err="1">
                <a:latin typeface="Segoe Print" panose="02000600000000000000" pitchFamily="2" charset="0"/>
                <a:ea typeface="Times New Roman"/>
              </a:rPr>
              <a:t>ацангуары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, ограды карликов –</a:t>
            </a:r>
            <a:r>
              <a:rPr lang="ru-RU" b="1" dirty="0" err="1">
                <a:latin typeface="Segoe Print" panose="02000600000000000000" pitchFamily="2" charset="0"/>
                <a:ea typeface="Times New Roman"/>
              </a:rPr>
              <a:t>ацанов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, или </a:t>
            </a:r>
            <a:r>
              <a:rPr lang="ru-RU" b="1" dirty="0" err="1">
                <a:latin typeface="Segoe Print" panose="02000600000000000000" pitchFamily="2" charset="0"/>
                <a:ea typeface="Times New Roman"/>
              </a:rPr>
              <a:t>цаниев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, которые согласно древней абхазской устной традиции, жили здесь, на </a:t>
            </a:r>
            <a:r>
              <a:rPr lang="ru-RU" b="1" dirty="0" err="1">
                <a:latin typeface="Segoe Print" panose="02000600000000000000" pitchFamily="2" charset="0"/>
                <a:ea typeface="Times New Roman"/>
              </a:rPr>
              <a:t>альпике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, давным-давно, в незапамятные времена. </a:t>
            </a:r>
            <a:endParaRPr lang="ru-RU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48" y="235529"/>
            <a:ext cx="5040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Segoe Print" panose="02000600000000000000" pitchFamily="2" charset="0"/>
                <a:ea typeface="Times New Roman"/>
              </a:rPr>
              <a:t>Известный абхазский археолог </a:t>
            </a:r>
            <a:r>
              <a:rPr lang="ru-RU" sz="2000" b="1" dirty="0" err="1">
                <a:latin typeface="Segoe Print" panose="02000600000000000000" pitchFamily="2" charset="0"/>
                <a:ea typeface="Times New Roman"/>
              </a:rPr>
              <a:t>Ю.Н.Воронов</a:t>
            </a:r>
            <a:r>
              <a:rPr lang="ru-RU" sz="2000" b="1" dirty="0">
                <a:latin typeface="Segoe Print" panose="02000600000000000000" pitchFamily="2" charset="0"/>
                <a:ea typeface="Times New Roman"/>
              </a:rPr>
              <a:t>, посвятивший немало времени исследованию </a:t>
            </a:r>
            <a:r>
              <a:rPr lang="ru-RU" sz="2000" b="1" dirty="0" err="1">
                <a:latin typeface="Segoe Print" panose="02000600000000000000" pitchFamily="2" charset="0"/>
                <a:ea typeface="Times New Roman"/>
              </a:rPr>
              <a:t>ацангуаров</a:t>
            </a:r>
            <a:r>
              <a:rPr lang="ru-RU" sz="2000" b="1" dirty="0">
                <a:latin typeface="Segoe Print" panose="02000600000000000000" pitchFamily="2" charset="0"/>
                <a:ea typeface="Times New Roman"/>
              </a:rPr>
              <a:t>, сделал вывод, что эти постройки сооружались в 7-10 </a:t>
            </a:r>
            <a:r>
              <a:rPr lang="ru-RU" sz="2000" b="1" dirty="0" err="1">
                <a:latin typeface="Segoe Print" panose="02000600000000000000" pitchFamily="2" charset="0"/>
                <a:ea typeface="Times New Roman"/>
              </a:rPr>
              <a:t>вв.н.э</a:t>
            </a:r>
            <a:r>
              <a:rPr lang="ru-RU" sz="2000" b="1" dirty="0">
                <a:latin typeface="Segoe Print" panose="02000600000000000000" pitchFamily="2" charset="0"/>
                <a:ea typeface="Times New Roman"/>
              </a:rPr>
              <a:t>. </a:t>
            </a:r>
            <a:endParaRPr lang="ru-RU" sz="2000" b="1" dirty="0">
              <a:latin typeface="Segoe Print" panose="02000600000000000000" pitchFamily="2" charset="0"/>
            </a:endParaRPr>
          </a:p>
        </p:txBody>
      </p:sp>
      <p:pic>
        <p:nvPicPr>
          <p:cNvPr id="6146" name="Picture 2" descr="http://iskatelklada.tuapse.ru/media/kunena/attachments/45/959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6179840" cy="4634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Yuri Voronov 1941-1995 Abkhazia stamp 19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75"/>
          <a:stretch/>
        </p:blipFill>
        <p:spPr bwMode="auto">
          <a:xfrm>
            <a:off x="6228184" y="233636"/>
            <a:ext cx="2581275" cy="3654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0808" y="5503069"/>
            <a:ext cx="342088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  <a:ea typeface="Times New Roman"/>
              </a:rPr>
              <a:t>Д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ревняя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традиция горцев связывает эти постройки с загадочными древними карликами - </a:t>
            </a:r>
            <a:r>
              <a:rPr lang="ru-RU" b="1" dirty="0" err="1">
                <a:latin typeface="Segoe Print" panose="02000600000000000000" pitchFamily="2" charset="0"/>
                <a:ea typeface="Times New Roman"/>
              </a:rPr>
              <a:t>ацанами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. </a:t>
            </a:r>
            <a:endParaRPr lang="ru-RU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7150"/>
            <a:ext cx="88646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bankreceptov.ru/kart/shapki-2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99" y="2227263"/>
            <a:ext cx="5715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6984776" cy="2630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О происхождении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ацангуаров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существует немало легенд и преданий, которые слово в слово повторяются. Все эти легенды сводятся к тому, что в очень давние времена на этих горах жили карлики, принадлежавшие к роду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Цан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(по абхазскому произношению) или 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Цания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 (</a:t>
            </a:r>
            <a:r>
              <a:rPr lang="ru-RU" b="1" dirty="0" err="1">
                <a:latin typeface="Segoe Print" panose="02000600000000000000" pitchFamily="2" charset="0"/>
                <a:ea typeface="Times New Roman"/>
                <a:cs typeface="Times New Roman"/>
              </a:rPr>
              <a:t>по-самузаркански</a:t>
            </a:r>
            <a:r>
              <a:rPr lang="ru-RU" b="1" dirty="0">
                <a:latin typeface="Segoe Print" panose="02000600000000000000" pitchFamily="2" charset="0"/>
                <a:ea typeface="Times New Roman"/>
                <a:cs typeface="Times New Roman"/>
              </a:rPr>
              <a:t>). Они занимались пастушьим хозяйством и построили эти ограды для себя и для своих стад. 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12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iderhelp.ru/shared/files/201607/1_14197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" b="4221"/>
          <a:stretch/>
        </p:blipFill>
        <p:spPr bwMode="auto">
          <a:xfrm>
            <a:off x="107503" y="1"/>
            <a:ext cx="8856985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58715"/>
            <a:ext cx="7848872" cy="478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В нашей работе речь пойдет о </a:t>
            </a:r>
            <a:r>
              <a:rPr lang="ru-RU" b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Кардывачском</a:t>
            </a: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 горном узле.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 Цель: по топонимам географических названий вершин, окружающих озеро </a:t>
            </a:r>
            <a:r>
              <a:rPr lang="ru-RU" b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Кардывач</a:t>
            </a: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, выяснить, какой народ жил в районе озера, какую хозяйственную деятельность вели  эти люди.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Для того, чтобы достичь цели мы выполнили следующие задачи: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Изучили топонимы географических названий вершин </a:t>
            </a:r>
            <a:r>
              <a:rPr lang="ru-RU" b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Кардывачского</a:t>
            </a: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 горного узла;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Провели сопоставительный анализ топонимов некоторых географических названий </a:t>
            </a:r>
            <a:r>
              <a:rPr lang="ru-RU" b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г.Сочи</a:t>
            </a: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.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Изучили историческое прошлое народа, проживавшего на территории </a:t>
            </a:r>
            <a:r>
              <a:rPr lang="ru-RU" b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оз.Кардывач</a:t>
            </a: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 по известным мифам, легендам, историко-археологическим данным.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43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85184"/>
            <a:ext cx="2361168" cy="165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4652" y="242289"/>
            <a:ext cx="3217548" cy="708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Segoe Print" panose="02000600000000000000" pitchFamily="2" charset="0"/>
                <a:ea typeface="Times New Roman"/>
                <a:cs typeface="Times New Roman"/>
              </a:rPr>
              <a:t>Заключение</a:t>
            </a:r>
            <a:endParaRPr lang="ru-RU" sz="36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306" y="836712"/>
            <a:ext cx="8393158" cy="582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1.В районе озера </a:t>
            </a:r>
            <a:r>
              <a:rPr lang="ru-RU" dirty="0" err="1" smtClean="0">
                <a:latin typeface="Segoe Print" panose="02000600000000000000" pitchFamily="2" charset="0"/>
                <a:ea typeface="Times New Roman"/>
                <a:cs typeface="Times New Roman"/>
              </a:rPr>
              <a:t>Кардывач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проживали абазины из рода  </a:t>
            </a:r>
            <a:r>
              <a:rPr lang="ru-RU" dirty="0" err="1">
                <a:latin typeface="Segoe Print" panose="02000600000000000000" pitchFamily="2" charset="0"/>
                <a:ea typeface="Times New Roman"/>
                <a:cs typeface="Times New Roman"/>
              </a:rPr>
              <a:t>Лоовых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 и </a:t>
            </a:r>
            <a:r>
              <a:rPr lang="ru-RU" dirty="0" err="1">
                <a:latin typeface="Segoe Print" panose="02000600000000000000" pitchFamily="2" charset="0"/>
                <a:ea typeface="Times New Roman"/>
                <a:cs typeface="Times New Roman"/>
              </a:rPr>
              <a:t>Цан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.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2.Основным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занятием населения было скотоводство, что подтверждается археологическими находками из глины, предназначенных для хранения молочных продуктов, а также  традиция </a:t>
            </a:r>
            <a:r>
              <a:rPr lang="ru-RU" dirty="0" err="1">
                <a:latin typeface="Segoe Print" panose="02000600000000000000" pitchFamily="2" charset="0"/>
                <a:ea typeface="Times New Roman"/>
                <a:cs typeface="Times New Roman"/>
              </a:rPr>
              <a:t>Эйлаж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 (отгонное скотоводство), сохранившаяся до наших дней у горных народов и, конечно, фольклорные произведения о карликах-</a:t>
            </a:r>
            <a:r>
              <a:rPr lang="ru-RU" dirty="0" err="1">
                <a:latin typeface="Segoe Print" panose="02000600000000000000" pitchFamily="2" charset="0"/>
                <a:ea typeface="Times New Roman"/>
                <a:cs typeface="Times New Roman"/>
              </a:rPr>
              <a:t>цаниях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.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3. Проживание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абазин на значительной части Черноморского побережья Кавказа (вплоть до Геленджика- Новороссийска) запечатлелось в соответствующих характерных топонимах. </a:t>
            </a:r>
            <a:endParaRPr lang="ru-RU" dirty="0" smtClean="0"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4.Данные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топонимики подтверждают и исторические </a:t>
            </a:r>
            <a:endParaRPr lang="ru-RU" dirty="0" smtClean="0"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предания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,  что северокавказские абазины 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некогда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жили на Черноморском побережье северо-западнее </a:t>
            </a:r>
            <a:endParaRPr lang="ru-RU" dirty="0" smtClean="0"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Абхазии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.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90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9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9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95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95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95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rtfomsochi.ru/wp/wp-content/uploads/2015/07/CIMG6199-1024x8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5"/>
          <a:stretch/>
        </p:blipFill>
        <p:spPr bwMode="auto">
          <a:xfrm>
            <a:off x="467544" y="620688"/>
            <a:ext cx="8293068" cy="58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404664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7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http://kubangenealogy.ucoz.ru/Kavk_kraj_1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352928" cy="60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764704"/>
            <a:ext cx="5487009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</a:rPr>
              <a:t>В топонимическом отношении Черноморское побережье Кавказа представляет для нас необыкновенно сложную и пеструю картину, где местные названия образовывались, изменялись, наслаивались в течение многих столетий под воздействием различных языков. </a:t>
            </a:r>
            <a:endParaRPr lang="ru-RU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vestikavkaza.ru/pvk/files/ps5/2015-11-01/854bf18cd1c694c009185e0db2d1f6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648384" cy="5189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9887" y="4653136"/>
            <a:ext cx="5688632" cy="13665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Большинство местных топонимов содержат корни слов адыгейского, </a:t>
            </a:r>
            <a:r>
              <a:rPr lang="ru-RU" b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убыхского</a:t>
            </a: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, абазинского и абхазского языков, зачастую сильно изменены в русской транскрипции.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20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vit-ok.com/wp-content/uploads/2015/02/Starinny-j-svitok-428x3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9" y="332656"/>
            <a:ext cx="883490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48680"/>
            <a:ext cx="4644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/>
                <a:latin typeface="Segoe Print" panose="02000600000000000000" pitchFamily="2" charset="0"/>
                <a:ea typeface="Times New Roman"/>
              </a:rPr>
              <a:t>Каждое географическое название (топоним) имеет свою историю…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awi.ru/pic/b6801900549a35e9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7" b="7626"/>
          <a:stretch/>
        </p:blipFill>
        <p:spPr bwMode="auto">
          <a:xfrm>
            <a:off x="225252" y="764703"/>
            <a:ext cx="8706657" cy="5328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ikireading.ru/img/346343_28_i_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41293"/>
            <a:ext cx="2094347" cy="27645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9189" y="212578"/>
            <a:ext cx="6588663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727710" algn="l"/>
              </a:tabLst>
            </a:pPr>
            <a:r>
              <a:rPr lang="ru-RU" sz="3600" b="1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>У истоков топонимики</a:t>
            </a:r>
            <a:endParaRPr lang="ru-RU" sz="3600" dirty="0">
              <a:latin typeface="Segoe Script" panose="020B0504020000000003" pitchFamily="34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265" y="2915978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Н.М. Альбов </a:t>
            </a:r>
          </a:p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(1866–1897</a:t>
            </a:r>
            <a:r>
              <a:rPr lang="ru-RU" dirty="0" smtClean="0">
                <a:effectLst/>
              </a:rPr>
              <a:t>)</a:t>
            </a:r>
            <a:endParaRPr lang="ru-RU" dirty="0"/>
          </a:p>
        </p:txBody>
      </p:sp>
      <p:pic>
        <p:nvPicPr>
          <p:cNvPr id="2054" name="Picture 6" descr="http://img.stapravda.ru/i/b/p385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42008"/>
            <a:ext cx="2017952" cy="25287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o3.imgsmail.ru/imgpreview?key=634eb696b34eb4fa&amp;mb=imgdb_preview_15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47" y="3105832"/>
            <a:ext cx="2141863" cy="341613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rsl.narod.ru/books/N_Dinnik/images/p_0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18" y="3598801"/>
            <a:ext cx="2069291" cy="310393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litres.ru/static/bookimages/04/34/93/04349335.bin.dir/04349335.cover_2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57" y="3873813"/>
            <a:ext cx="1905000" cy="282892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61891" y="3274013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Н.Я. </a:t>
            </a:r>
            <a:r>
              <a:rPr lang="ru-RU" b="1" dirty="0" err="1" smtClean="0">
                <a:effectLst/>
                <a:latin typeface="Segoe Print" panose="02000600000000000000" pitchFamily="2" charset="0"/>
              </a:rPr>
              <a:t>Динник</a:t>
            </a:r>
            <a:r>
              <a:rPr lang="ru-RU" b="1" dirty="0" smtClean="0">
                <a:effectLst/>
                <a:latin typeface="Segoe Print" panose="02000600000000000000" pitchFamily="2" charset="0"/>
              </a:rPr>
              <a:t> </a:t>
            </a:r>
          </a:p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(1847–1917</a:t>
            </a:r>
            <a:r>
              <a:rPr lang="ru-RU" dirty="0" smtClean="0">
                <a:effectLst/>
              </a:rPr>
              <a:t>)</a:t>
            </a:r>
            <a:endParaRPr lang="ru-RU" dirty="0"/>
          </a:p>
        </p:txBody>
      </p:sp>
      <p:pic>
        <p:nvPicPr>
          <p:cNvPr id="2062" name="Picture 14" descr="Николай Адольфович Буш биография, фото, истории - русский ботаник конца XIX — начала XX века, член-корреспондент Российской академии нау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1" y="764703"/>
            <a:ext cx="1866900" cy="21431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77784" y="2912575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effectLst/>
                <a:latin typeface="Segoe Print" panose="02000600000000000000" pitchFamily="2" charset="0"/>
              </a:rPr>
              <a:t>Н.А.Буш</a:t>
            </a:r>
            <a:endParaRPr lang="ru-RU" b="1" dirty="0" smtClean="0">
              <a:effectLst/>
              <a:latin typeface="Segoe Print" panose="02000600000000000000" pitchFamily="2" charset="0"/>
            </a:endParaRPr>
          </a:p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(1869–1941</a:t>
            </a:r>
            <a:r>
              <a:rPr lang="ru-RU" dirty="0" smtClean="0">
                <a:effectLst/>
              </a:rPr>
              <a:t>)</a:t>
            </a:r>
            <a:endParaRPr lang="ru-RU" dirty="0"/>
          </a:p>
        </p:txBody>
      </p:sp>
      <p:pic>
        <p:nvPicPr>
          <p:cNvPr id="2064" name="Picture 16" descr="Подозерский К.И. Ледники Кавказского хребта (Каталог ледников Кавказа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20344"/>
            <a:ext cx="1754556" cy="285293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91496"/>
            <a:ext cx="2116613" cy="26845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7543" y="5952901"/>
            <a:ext cx="311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Е. М. Морозова-Павлова</a:t>
            </a:r>
          </a:p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(1888–1916</a:t>
            </a:r>
            <a:r>
              <a:rPr lang="ru-RU" dirty="0" smtClean="0">
                <a:effectLst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Александр Александрович Старк">
            <a:hlinkClick r:id="rId2" tooltip="Александр Александрович Старк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25" y="-26008013"/>
            <a:ext cx="5715000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Александр Александрович Старк">
            <a:hlinkClick r:id="rId2" tooltip="Александр Александрович Старк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825" y="-25855613"/>
            <a:ext cx="5715000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drawi.ru/pic/b6801900549a35e9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7" b="7626"/>
          <a:stretch/>
        </p:blipFill>
        <p:spPr bwMode="auto">
          <a:xfrm>
            <a:off x="4654" y="1052736"/>
            <a:ext cx="8941974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Александр Александрович Старк">
            <a:hlinkClick r:id="rId2" tooltip="Александр Александрович Старк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225" y="-25703213"/>
            <a:ext cx="5715000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ochipedia.ru/w/images/b/b9/A._a._star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3828" r="6772" b="9396"/>
          <a:stretch/>
        </p:blipFill>
        <p:spPr bwMode="auto">
          <a:xfrm>
            <a:off x="189794" y="260648"/>
            <a:ext cx="3168352" cy="47525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085184"/>
            <a:ext cx="1854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</a:rPr>
              <a:t>А. А. </a:t>
            </a:r>
            <a:r>
              <a:rPr lang="ru-RU" b="1" dirty="0" err="1" smtClean="0">
                <a:effectLst/>
                <a:latin typeface="Segoe Print" panose="02000600000000000000" pitchFamily="2" charset="0"/>
                <a:ea typeface="Times New Roman"/>
              </a:rPr>
              <a:t>Старк</a:t>
            </a:r>
            <a:r>
              <a:rPr lang="ru-RU" b="1" dirty="0" smtClean="0">
                <a:effectLst/>
                <a:latin typeface="Segoe Print" panose="02000600000000000000" pitchFamily="2" charset="0"/>
                <a:ea typeface="Times New Roman"/>
              </a:rPr>
              <a:t> </a:t>
            </a:r>
          </a:p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(1849-1933)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1301" y="257071"/>
            <a:ext cx="59584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</a:rPr>
              <a:t>Р</a:t>
            </a:r>
            <a:r>
              <a:rPr lang="ru-RU" b="1" dirty="0" smtClean="0">
                <a:latin typeface="Segoe Print" panose="02000600000000000000" pitchFamily="2" charset="0"/>
              </a:rPr>
              <a:t>усский </a:t>
            </a:r>
            <a:r>
              <a:rPr lang="ru-RU" b="1" dirty="0">
                <a:latin typeface="Segoe Print" panose="02000600000000000000" pitchFamily="2" charset="0"/>
              </a:rPr>
              <a:t>энтомолог, управляющий имением Великого князя Константина Николаевича, расположенного на месте современного микрорайона </a:t>
            </a:r>
            <a:r>
              <a:rPr lang="ru-RU" b="1" dirty="0" err="1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Уч</a:t>
            </a:r>
            <a:r>
              <a:rPr lang="ru-RU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</a:rPr>
              <a:t>-Дере</a:t>
            </a:r>
            <a:r>
              <a:rPr lang="ru-RU" b="1" dirty="0" smtClean="0">
                <a:latin typeface="Segoe Print" panose="02000600000000000000" pitchFamily="2" charset="0"/>
              </a:rPr>
              <a:t> </a:t>
            </a:r>
            <a:r>
              <a:rPr lang="ru-RU" b="1" dirty="0">
                <a:latin typeface="Segoe Print" panose="02000600000000000000" pitchFamily="2" charset="0"/>
              </a:rPr>
              <a:t>в городе </a:t>
            </a:r>
            <a:r>
              <a:rPr lang="ru-RU" b="1" dirty="0" smtClean="0">
                <a:latin typeface="Segoe Print" panose="02000600000000000000" pitchFamily="2" charset="0"/>
              </a:rPr>
              <a:t>Сочи.</a:t>
            </a:r>
            <a:r>
              <a:rPr lang="ru-RU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222222"/>
              </a:solidFill>
              <a:effectLst/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222222"/>
              </a:solidFill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222222"/>
              </a:solidFill>
              <a:effectLst/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222222"/>
              </a:solidFill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222222"/>
              </a:solidFill>
              <a:effectLst/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222222"/>
              </a:solidFill>
              <a:latin typeface="Segoe Print" panose="02000600000000000000" pitchFamily="2" charset="0"/>
              <a:ea typeface="Times New Roman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В своих заметках отмечает топографические несоответствия между самими географическими названиями и картами того времени:</a:t>
            </a:r>
            <a:r>
              <a:rPr lang="ru-RU" sz="1400" b="1" dirty="0" smtClean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b="1" i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«…Озеро </a:t>
            </a:r>
            <a:r>
              <a:rPr lang="ru-RU" b="1" i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Мдзы</a:t>
            </a:r>
            <a:r>
              <a:rPr lang="ru-RU" b="1" i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, дающее начало реке </a:t>
            </a:r>
            <a:r>
              <a:rPr lang="ru-RU" b="1" i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Мдзымта</a:t>
            </a:r>
            <a:r>
              <a:rPr lang="ru-RU" b="1" i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, названо на карте: раз </a:t>
            </a:r>
            <a:r>
              <a:rPr lang="ru-RU" b="1" i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Кардыбача</a:t>
            </a:r>
            <a:r>
              <a:rPr lang="ru-RU" b="1" i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, другой раз </a:t>
            </a:r>
            <a:r>
              <a:rPr lang="ru-RU" b="1" i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Кардовича</a:t>
            </a:r>
            <a:r>
              <a:rPr lang="ru-RU" b="1" i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, а название «</a:t>
            </a:r>
            <a:r>
              <a:rPr lang="ru-RU" b="1" i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Мзи</a:t>
            </a:r>
            <a:r>
              <a:rPr lang="ru-RU" b="1" i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», приурочено к совершенно другому озеру, не находящемуся даже в бассейне </a:t>
            </a:r>
            <a:r>
              <a:rPr lang="ru-RU" b="1" i="1" dirty="0" err="1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Мдзымты</a:t>
            </a:r>
            <a:r>
              <a:rPr lang="ru-RU" b="1" i="1" dirty="0" smtClean="0">
                <a:effectLst/>
                <a:latin typeface="Segoe Print" panose="02000600000000000000" pitchFamily="2" charset="0"/>
                <a:ea typeface="Times New Roman"/>
                <a:cs typeface="Times New Roman"/>
              </a:rPr>
              <a:t>…И такая путаница бесконечна».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44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" y="907125"/>
            <a:ext cx="8943975" cy="57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http://static.my-shop.ru/product/2/232/23156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620688"/>
            <a:ext cx="1899940" cy="329639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75761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Calibri"/>
              </a:rPr>
              <a:t>Юрий Константинович Ефремов </a:t>
            </a:r>
          </a:p>
          <a:p>
            <a:r>
              <a:rPr lang="ru-RU" sz="3200" b="1" dirty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 </a:t>
            </a:r>
            <a:r>
              <a:rPr lang="ru-RU" sz="3200" b="1" dirty="0" smtClean="0">
                <a:solidFill>
                  <a:srgbClr val="222222"/>
                </a:solidFill>
                <a:latin typeface="Segoe Print" panose="02000600000000000000" pitchFamily="2" charset="0"/>
                <a:ea typeface="Calibri"/>
              </a:rPr>
              <a:t>                        </a:t>
            </a:r>
            <a:r>
              <a:rPr lang="ru-RU" sz="3200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Calibri"/>
              </a:rPr>
              <a:t>(1913-1999)</a:t>
            </a:r>
            <a:endParaRPr lang="ru-RU" sz="3200" b="1" dirty="0"/>
          </a:p>
        </p:txBody>
      </p:sp>
      <p:pic>
        <p:nvPicPr>
          <p:cNvPr id="7170" name="Picture 2" descr="EfremovG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3043"/>
            <a:ext cx="3259525" cy="4477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2" name="Picture 4" descr="http://sochi-mountain.ru/imglib/jpg_all/.thumbs/e3c5a65635a3146473590e62a032a3c0_0_500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823" y="1124744"/>
            <a:ext cx="2500473" cy="370990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vopros-remont.ru/wp-content/uploads/2015/01/70baf1cbf1ac9d1f4d13b99664c855f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69" y="3337570"/>
            <a:ext cx="2337048" cy="3038164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085184"/>
            <a:ext cx="5908714" cy="16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222222"/>
                </a:solidFill>
                <a:effectLst/>
                <a:latin typeface="Times New Roman"/>
                <a:ea typeface="Calibri"/>
                <a:cs typeface="Times New Roman"/>
              </a:rPr>
              <a:t>В </a:t>
            </a:r>
            <a:r>
              <a:rPr lang="ru-RU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Calibri"/>
                <a:cs typeface="Times New Roman"/>
              </a:rPr>
              <a:t>1937 году вместе с однокурсниками – будущей женой Натальей Лебедевой и Владимиром Олюниным – Ю.К. Ефремов отправился на летнюю практику в Кавказский заповедник.</a:t>
            </a:r>
            <a:endParaRPr lang="ru-RU" sz="1400" b="1" dirty="0"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277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ountaindreams.ru/wp-content/gallery/kardyvach-GU/ef2_small.jpg?16890817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7648"/>
            <a:ext cx="8428484" cy="511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6093296"/>
            <a:ext cx="6247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/>
                <a:latin typeface="Segoe Print" panose="02000600000000000000" pitchFamily="2" charset="0"/>
              </a:rPr>
              <a:t>Схема ГВХ из отчета Ю. К. Ефремова (1938 г.)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663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Calibri"/>
              </a:rPr>
              <a:t>Важнейшим итогом этой экспедиции стало уточнение положения Главного водораздельного хребта на участке </a:t>
            </a:r>
            <a:r>
              <a:rPr lang="ru-RU" b="1" dirty="0" err="1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Calibri"/>
              </a:rPr>
              <a:t>Кардывачского</a:t>
            </a:r>
            <a:r>
              <a:rPr lang="ru-RU" b="1" dirty="0" smtClean="0">
                <a:solidFill>
                  <a:srgbClr val="222222"/>
                </a:solidFill>
                <a:effectLst/>
                <a:latin typeface="Segoe Print" panose="02000600000000000000" pitchFamily="2" charset="0"/>
                <a:ea typeface="Calibri"/>
              </a:rPr>
              <a:t> горного узла. </a:t>
            </a:r>
            <a:endParaRPr lang="ru-RU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1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938</Words>
  <Application>Microsoft Office PowerPoint</Application>
  <PresentationFormat>Экран (4:3)</PresentationFormat>
  <Paragraphs>85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2017-10-31T09:52:32Z</dcterms:created>
  <dcterms:modified xsi:type="dcterms:W3CDTF">2020-03-23T13:02:10Z</dcterms:modified>
</cp:coreProperties>
</file>