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257" r:id="rId3"/>
    <p:sldId id="259" r:id="rId4"/>
    <p:sldId id="264" r:id="rId5"/>
    <p:sldId id="263" r:id="rId6"/>
    <p:sldId id="266" r:id="rId7"/>
    <p:sldId id="267" r:id="rId8"/>
    <p:sldId id="268" r:id="rId9"/>
    <p:sldId id="269" r:id="rId10"/>
    <p:sldId id="261" r:id="rId11"/>
    <p:sldId id="260" r:id="rId12"/>
    <p:sldId id="270" r:id="rId13"/>
    <p:sldId id="277" r:id="rId14"/>
    <p:sldId id="273" r:id="rId15"/>
    <p:sldId id="274" r:id="rId16"/>
    <p:sldId id="275" r:id="rId17"/>
    <p:sldId id="279" r:id="rId18"/>
    <p:sldId id="278" r:id="rId19"/>
    <p:sldId id="280" r:id="rId20"/>
    <p:sldId id="281" r:id="rId21"/>
    <p:sldId id="282" r:id="rId22"/>
    <p:sldId id="283"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17682E-6941-4355-AA9F-B495FA9ABD16}" type="datetimeFigureOut">
              <a:rPr lang="ru-RU" smtClean="0"/>
              <a:t>23.03.2020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B5139E-D44F-4F6C-A202-2C81235E0426}" type="slidenum">
              <a:rPr lang="ru-RU" smtClean="0"/>
              <a:t>‹#›</a:t>
            </a:fld>
            <a:endParaRPr lang="ru-RU"/>
          </a:p>
        </p:txBody>
      </p:sp>
    </p:spTree>
    <p:extLst>
      <p:ext uri="{BB962C8B-B14F-4D97-AF65-F5344CB8AC3E}">
        <p14:creationId xmlns:p14="http://schemas.microsoft.com/office/powerpoint/2010/main" val="2631070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1B5139E-D44F-4F6C-A202-2C81235E0426}" type="slidenum">
              <a:rPr lang="ru-RU" smtClean="0"/>
              <a:t>1</a:t>
            </a:fld>
            <a:endParaRPr lang="ru-RU"/>
          </a:p>
        </p:txBody>
      </p:sp>
    </p:spTree>
    <p:extLst>
      <p:ext uri="{BB962C8B-B14F-4D97-AF65-F5344CB8AC3E}">
        <p14:creationId xmlns:p14="http://schemas.microsoft.com/office/powerpoint/2010/main" val="1155332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26C81A5-94AE-40B9-A4A5-21B19D9833F8}" type="datetimeFigureOut">
              <a:rPr lang="ru-RU" smtClean="0"/>
              <a:pPr/>
              <a:t>23.03.2020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6B4B2B6-42EF-44AB-B3E9-DCE1C20F9A8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26C81A5-94AE-40B9-A4A5-21B19D9833F8}" type="datetimeFigureOut">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B4B2B6-42EF-44AB-B3E9-DCE1C20F9A8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26C81A5-94AE-40B9-A4A5-21B19D9833F8}" type="datetimeFigureOut">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B4B2B6-42EF-44AB-B3E9-DCE1C20F9A8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26C81A5-94AE-40B9-A4A5-21B19D9833F8}" type="datetimeFigureOut">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B4B2B6-42EF-44AB-B3E9-DCE1C20F9A8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26C81A5-94AE-40B9-A4A5-21B19D9833F8}" type="datetimeFigureOut">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B4B2B6-42EF-44AB-B3E9-DCE1C20F9A8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26C81A5-94AE-40B9-A4A5-21B19D9833F8}" type="datetimeFigureOut">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B4B2B6-42EF-44AB-B3E9-DCE1C20F9A8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26C81A5-94AE-40B9-A4A5-21B19D9833F8}" type="datetimeFigureOut">
              <a:rPr lang="ru-RU" smtClean="0"/>
              <a:pPr/>
              <a:t>23.03.2020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B4B2B6-42EF-44AB-B3E9-DCE1C20F9A8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26C81A5-94AE-40B9-A4A5-21B19D9833F8}" type="datetimeFigureOut">
              <a:rPr lang="ru-RU" smtClean="0"/>
              <a:pPr/>
              <a:t>23.03.2020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B4B2B6-42EF-44AB-B3E9-DCE1C20F9A8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6C81A5-94AE-40B9-A4A5-21B19D9833F8}" type="datetimeFigureOut">
              <a:rPr lang="ru-RU" smtClean="0"/>
              <a:pPr/>
              <a:t>23.03.2020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B4B2B6-42EF-44AB-B3E9-DCE1C20F9A8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26C81A5-94AE-40B9-A4A5-21B19D9833F8}" type="datetimeFigureOut">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B4B2B6-42EF-44AB-B3E9-DCE1C20F9A8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26C81A5-94AE-40B9-A4A5-21B19D9833F8}" type="datetimeFigureOut">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B6B4B2B6-42EF-44AB-B3E9-DCE1C20F9A80}"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26C81A5-94AE-40B9-A4A5-21B19D9833F8}" type="datetimeFigureOut">
              <a:rPr lang="ru-RU" smtClean="0"/>
              <a:pPr/>
              <a:t>23.03.2020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B4B2B6-42EF-44AB-B3E9-DCE1C20F9A80}"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devichji-slezy-sochi-vodopad-3.jpg"/>
          <p:cNvPicPr>
            <a:picLocks noChangeAspect="1"/>
          </p:cNvPicPr>
          <p:nvPr/>
        </p:nvPicPr>
        <p:blipFill>
          <a:blip r:embed="rId3"/>
          <a:stretch>
            <a:fillRect/>
          </a:stretch>
        </p:blipFill>
        <p:spPr>
          <a:xfrm>
            <a:off x="5214942" y="1614493"/>
            <a:ext cx="3929057" cy="5243505"/>
          </a:xfrm>
          <a:prstGeom prst="rect">
            <a:avLst/>
          </a:prstGeom>
          <a:ln>
            <a:noFill/>
          </a:ln>
          <a:effectLst>
            <a:softEdge rad="112500"/>
          </a:effectLst>
        </p:spPr>
      </p:pic>
      <p:sp>
        <p:nvSpPr>
          <p:cNvPr id="3" name="Подзаголовок 2"/>
          <p:cNvSpPr>
            <a:spLocks noGrp="1"/>
          </p:cNvSpPr>
          <p:nvPr>
            <p:ph type="subTitle" idx="1"/>
          </p:nvPr>
        </p:nvSpPr>
        <p:spPr>
          <a:xfrm>
            <a:off x="323528" y="476672"/>
            <a:ext cx="7778848" cy="2592288"/>
          </a:xfrm>
        </p:spPr>
        <p:txBody>
          <a:bodyPr>
            <a:noAutofit/>
          </a:bodyPr>
          <a:lstStyle/>
          <a:p>
            <a:pPr algn="l"/>
            <a:r>
              <a:rPr lang="ru-RU" sz="3600" b="1" dirty="0" smtClean="0">
                <a:solidFill>
                  <a:schemeClr val="accent3">
                    <a:lumMod val="75000"/>
                  </a:schemeClr>
                </a:solidFill>
                <a:effectLst>
                  <a:outerShdw blurRad="38100" dist="38100" dir="2700000" algn="tl">
                    <a:srgbClr val="000000">
                      <a:alpha val="43137"/>
                    </a:srgbClr>
                  </a:outerShdw>
                </a:effectLst>
              </a:rPr>
              <a:t>ГИДРОЛОГИЧЕСКИЕ </a:t>
            </a:r>
          </a:p>
          <a:p>
            <a:pPr algn="l"/>
            <a:r>
              <a:rPr lang="ru-RU" sz="3600" b="1" dirty="0" smtClean="0">
                <a:solidFill>
                  <a:schemeClr val="accent3">
                    <a:lumMod val="75000"/>
                  </a:schemeClr>
                </a:solidFill>
                <a:effectLst>
                  <a:outerShdw blurRad="38100" dist="38100" dir="2700000" algn="tl">
                    <a:srgbClr val="000000">
                      <a:alpha val="43137"/>
                    </a:srgbClr>
                  </a:outerShdw>
                </a:effectLst>
              </a:rPr>
              <a:t>ОСОБЕННОСТИ </a:t>
            </a:r>
          </a:p>
          <a:p>
            <a:pPr algn="l"/>
            <a:r>
              <a:rPr lang="ru-RU" sz="3600" b="1" dirty="0" smtClean="0">
                <a:solidFill>
                  <a:schemeClr val="accent3">
                    <a:lumMod val="75000"/>
                  </a:schemeClr>
                </a:solidFill>
                <a:effectLst>
                  <a:outerShdw blurRad="38100" dist="38100" dir="2700000" algn="tl">
                    <a:srgbClr val="000000">
                      <a:alpha val="43137"/>
                    </a:srgbClr>
                  </a:outerShdw>
                </a:effectLst>
              </a:rPr>
              <a:t>СОЧИНСКОГО </a:t>
            </a:r>
          </a:p>
          <a:p>
            <a:pPr algn="l"/>
            <a:r>
              <a:rPr lang="ru-RU" sz="3600" b="1" dirty="0" smtClean="0">
                <a:solidFill>
                  <a:schemeClr val="accent3">
                    <a:lumMod val="75000"/>
                  </a:schemeClr>
                </a:solidFill>
                <a:effectLst>
                  <a:outerShdw blurRad="38100" dist="38100" dir="2700000" algn="tl">
                    <a:srgbClr val="000000">
                      <a:alpha val="43137"/>
                    </a:srgbClr>
                  </a:outerShdw>
                </a:effectLst>
              </a:rPr>
              <a:t>РЕГИОНА</a:t>
            </a:r>
          </a:p>
          <a:p>
            <a:pPr algn="l"/>
            <a:endParaRPr lang="ru-RU" sz="1400" b="1" dirty="0" smtClean="0">
              <a:solidFill>
                <a:schemeClr val="accent3">
                  <a:lumMod val="75000"/>
                </a:schemeClr>
              </a:solidFill>
              <a:effectLst>
                <a:outerShdw blurRad="38100" dist="38100" dir="2700000" algn="tl">
                  <a:srgbClr val="000000">
                    <a:alpha val="43137"/>
                  </a:srgbClr>
                </a:outerShdw>
              </a:effectLst>
            </a:endParaRPr>
          </a:p>
          <a:p>
            <a:pPr algn="l"/>
            <a:r>
              <a:rPr lang="ru-RU" sz="1600" b="1" dirty="0" smtClean="0">
                <a:solidFill>
                  <a:schemeClr val="accent5">
                    <a:lumMod val="50000"/>
                  </a:schemeClr>
                </a:solidFill>
                <a:effectLst>
                  <a:outerShdw blurRad="38100" dist="38100" dir="2700000" algn="tl">
                    <a:srgbClr val="000000">
                      <a:alpha val="43137"/>
                    </a:srgbClr>
                  </a:outerShdw>
                </a:effectLst>
              </a:rPr>
              <a:t>Автор: </a:t>
            </a:r>
            <a:r>
              <a:rPr lang="ru-RU" sz="1600" b="1" dirty="0" err="1" smtClean="0">
                <a:solidFill>
                  <a:schemeClr val="accent5">
                    <a:lumMod val="50000"/>
                  </a:schemeClr>
                </a:solidFill>
                <a:effectLst>
                  <a:outerShdw blurRad="38100" dist="38100" dir="2700000" algn="tl">
                    <a:srgbClr val="000000">
                      <a:alpha val="43137"/>
                    </a:srgbClr>
                  </a:outerShdw>
                </a:effectLst>
              </a:rPr>
              <a:t>Логачев</a:t>
            </a:r>
            <a:r>
              <a:rPr lang="ru-RU" sz="1600" b="1" dirty="0" smtClean="0">
                <a:solidFill>
                  <a:schemeClr val="accent5">
                    <a:lumMod val="50000"/>
                  </a:schemeClr>
                </a:solidFill>
                <a:effectLst>
                  <a:outerShdw blurRad="38100" dist="38100" dir="2700000" algn="tl">
                    <a:srgbClr val="000000">
                      <a:alpha val="43137"/>
                    </a:srgbClr>
                  </a:outerShdw>
                </a:effectLst>
              </a:rPr>
              <a:t> Данил, 12 лет,</a:t>
            </a:r>
          </a:p>
          <a:p>
            <a:pPr algn="l"/>
            <a:r>
              <a:rPr lang="ru-RU" sz="1600" b="1" dirty="0" smtClean="0">
                <a:solidFill>
                  <a:schemeClr val="accent5">
                    <a:lumMod val="50000"/>
                  </a:schemeClr>
                </a:solidFill>
                <a:effectLst>
                  <a:outerShdw blurRad="38100" dist="38100" dir="2700000" algn="tl">
                    <a:srgbClr val="000000">
                      <a:alpha val="43137"/>
                    </a:srgbClr>
                  </a:outerShdw>
                </a:effectLst>
              </a:rPr>
              <a:t>творческое объединение </a:t>
            </a:r>
          </a:p>
          <a:p>
            <a:pPr algn="l"/>
            <a:r>
              <a:rPr lang="ru-RU" sz="1600" b="1" dirty="0" smtClean="0">
                <a:solidFill>
                  <a:schemeClr val="accent5">
                    <a:lumMod val="50000"/>
                  </a:schemeClr>
                </a:solidFill>
                <a:effectLst>
                  <a:outerShdw blurRad="38100" dist="38100" dir="2700000" algn="tl">
                    <a:srgbClr val="000000">
                      <a:alpha val="43137"/>
                    </a:srgbClr>
                  </a:outerShdw>
                </a:effectLst>
              </a:rPr>
              <a:t>«Эта удивительная Великобритания»</a:t>
            </a:r>
          </a:p>
          <a:p>
            <a:pPr algn="l"/>
            <a:endParaRPr lang="ru-RU" sz="3200" b="1" dirty="0">
              <a:solidFill>
                <a:schemeClr val="accent3">
                  <a:lumMod val="75000"/>
                </a:schemeClr>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rmAutofit/>
          </a:bodyPr>
          <a:lstStyle/>
          <a:p>
            <a:pPr algn="ctr"/>
            <a:r>
              <a:rPr lang="ru-RU" sz="4400" b="1" dirty="0" smtClean="0">
                <a:effectLst>
                  <a:outerShdw blurRad="38100" dist="38100" dir="2700000" algn="tl">
                    <a:srgbClr val="000000">
                      <a:alpha val="43137"/>
                    </a:srgbClr>
                  </a:outerShdw>
                </a:effectLst>
              </a:rPr>
              <a:t>ПРЕСНЫЕ ПИТЬЕВЫЕ ВОДЫ </a:t>
            </a:r>
            <a:endParaRPr lang="ru-RU" sz="4400" dirty="0"/>
          </a:p>
        </p:txBody>
      </p:sp>
      <p:sp>
        <p:nvSpPr>
          <p:cNvPr id="3" name="Содержимое 2"/>
          <p:cNvSpPr>
            <a:spLocks noGrp="1"/>
          </p:cNvSpPr>
          <p:nvPr>
            <p:ph idx="1"/>
          </p:nvPr>
        </p:nvSpPr>
        <p:spPr>
          <a:xfrm>
            <a:off x="214282" y="1500174"/>
            <a:ext cx="8715436" cy="5143536"/>
          </a:xfrm>
        </p:spPr>
        <p:txBody>
          <a:bodyPr>
            <a:normAutofit fontScale="77500" lnSpcReduction="20000"/>
          </a:bodyPr>
          <a:lstStyle/>
          <a:p>
            <a:pPr algn="just"/>
            <a:r>
              <a:rPr lang="ru-RU" dirty="0" smtClean="0"/>
              <a:t>По оценкам специалистов, запасы питьевой воды в регионе достаточны для бесперебойного снабжения курорта водой круглый год. Однако в последние годы в результате вырубки лесов в верховьях рек наметилась тенденция падения количества воды в водоносных скважин, а в отдельные месяцы (сентябрь-ноябрь), характеризующиеся низкими значениями выпадения осадков, уровень пресной воды в водозаборе реки Сочи падает настолько, что в Центральном районе города наблюдаются перебои в подаче пресной воды.</a:t>
            </a:r>
          </a:p>
          <a:p>
            <a:pPr algn="just"/>
            <a:r>
              <a:rPr lang="ru-RU" dirty="0" smtClean="0"/>
              <a:t>Дальнейшая бесконтрольная вырубка лесов в верховьях реки Сочи может привести к дефициту пресной воды в этом районе города в течение всего года. Несмотря на то, что пресная питьевая вода является способствующим рекреационным ресурсом, который непосредственно не участвует в процессе восстановления духовных и физических сил человека, этот ресурс вместе с технологически обязательными рекреационными ресурсами определяет возможности и перспективы дальнейшего развития и расширения всего рекреационного хозяйства региона.</a:t>
            </a:r>
          </a:p>
          <a:p>
            <a:pPr algn="just"/>
            <a:endParaRPr lang="ru-RU"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071570"/>
          </a:xfrm>
        </p:spPr>
        <p:txBody>
          <a:bodyPr>
            <a:noAutofit/>
          </a:bodyPr>
          <a:lstStyle/>
          <a:p>
            <a:pPr algn="ctr"/>
            <a:r>
              <a:rPr lang="ru-RU" sz="3600" b="1" dirty="0" smtClean="0">
                <a:effectLst>
                  <a:outerShdw blurRad="38100" dist="38100" dir="2700000" algn="tl">
                    <a:srgbClr val="000000">
                      <a:alpha val="43137"/>
                    </a:srgbClr>
                  </a:outerShdw>
                </a:effectLst>
              </a:rPr>
              <a:t>ГИДРОЛОГИЧЕСКАЯ ХАРАКТЕРИСТИКА РЕЧНОЙ СЕТИ РЕГИОНА СОЧИ </a:t>
            </a:r>
            <a:endParaRPr lang="ru-RU" sz="4400" b="1" dirty="0">
              <a:effectLst>
                <a:outerShdw blurRad="38100" dist="38100" dir="2700000" algn="tl">
                  <a:srgbClr val="000000">
                    <a:alpha val="43137"/>
                  </a:srgbClr>
                </a:outerShdw>
              </a:effectLst>
            </a:endParaRPr>
          </a:p>
        </p:txBody>
      </p:sp>
      <p:sp>
        <p:nvSpPr>
          <p:cNvPr id="3" name="Содержимое 2"/>
          <p:cNvSpPr>
            <a:spLocks noGrp="1"/>
          </p:cNvSpPr>
          <p:nvPr>
            <p:ph sz="half" idx="1"/>
          </p:nvPr>
        </p:nvSpPr>
        <p:spPr>
          <a:xfrm>
            <a:off x="0" y="1920084"/>
            <a:ext cx="4495800" cy="4937915"/>
          </a:xfrm>
        </p:spPr>
        <p:txBody>
          <a:bodyPr>
            <a:normAutofit fontScale="77500" lnSpcReduction="20000"/>
          </a:bodyPr>
          <a:lstStyle/>
          <a:p>
            <a:pPr algn="just"/>
            <a:r>
              <a:rPr lang="ru-RU" dirty="0" smtClean="0"/>
              <a:t>       Реки курорта Сочи - важный рекреационный ресурс. Гидрографическая сеть региона образована системой малых рек, впадающих непосредственно в Черное море. Они представляют собой основные транспортные артерии, по которым пресные воды поступают в море.</a:t>
            </a:r>
            <a:br>
              <a:rPr lang="ru-RU" dirty="0" smtClean="0"/>
            </a:br>
            <a:r>
              <a:rPr lang="ru-RU" dirty="0" smtClean="0"/>
              <a:t>Наиболее характерной чертой гидрографии района является расчленение его на многочисленные мелкие водосборные бассейны при небольшой длине водотоков.</a:t>
            </a:r>
          </a:p>
          <a:p>
            <a:pPr algn="just"/>
            <a:r>
              <a:rPr lang="ru-RU" dirty="0" smtClean="0"/>
              <a:t>       Большинство бассейнов рек характеризуются крутыми склонами. </a:t>
            </a:r>
            <a:endParaRPr lang="ru-RU" dirty="0"/>
          </a:p>
        </p:txBody>
      </p:sp>
      <p:pic>
        <p:nvPicPr>
          <p:cNvPr id="5" name="Содержимое 4" descr="gidr10.JPG"/>
          <p:cNvPicPr>
            <a:picLocks noGrp="1" noChangeAspect="1"/>
          </p:cNvPicPr>
          <p:nvPr>
            <p:ph sz="half" idx="2"/>
          </p:nvPr>
        </p:nvPicPr>
        <p:blipFill>
          <a:blip r:embed="rId2"/>
          <a:stretch>
            <a:fillRect/>
          </a:stretch>
        </p:blipFill>
        <p:spPr>
          <a:xfrm>
            <a:off x="5009122" y="1920875"/>
            <a:ext cx="3316756" cy="4433888"/>
          </a:xfrm>
          <a:prstGeom prst="rect">
            <a:avLst/>
          </a:prstGeom>
          <a:ln>
            <a:noFill/>
          </a:ln>
          <a:effectLst>
            <a:softEdge rad="112500"/>
          </a:effectLst>
        </p:spPr>
      </p:pic>
      <p:sp>
        <p:nvSpPr>
          <p:cNvPr id="6" name="Прямоугольник 5"/>
          <p:cNvSpPr/>
          <p:nvPr/>
        </p:nvSpPr>
        <p:spPr>
          <a:xfrm>
            <a:off x="5929322" y="6357958"/>
            <a:ext cx="2365328" cy="369332"/>
          </a:xfrm>
          <a:prstGeom prst="rect">
            <a:avLst/>
          </a:prstGeom>
        </p:spPr>
        <p:txBody>
          <a:bodyPr wrap="none">
            <a:spAutoFit/>
          </a:bodyPr>
          <a:lstStyle/>
          <a:p>
            <a:r>
              <a:rPr lang="ru-RU" i="1" dirty="0" err="1" smtClean="0"/>
              <a:t>Ореховский</a:t>
            </a:r>
            <a:r>
              <a:rPr lang="ru-RU" i="1" dirty="0" smtClean="0"/>
              <a:t> водопад</a:t>
            </a:r>
            <a:endParaRPr lang="ru-RU" i="1"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ChangeArrowheads="1"/>
          </p:cNvSpPr>
          <p:nvPr/>
        </p:nvSpPr>
        <p:spPr bwMode="auto">
          <a:xfrm>
            <a:off x="142844" y="1000108"/>
            <a:ext cx="4786346" cy="5324535"/>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2000" dirty="0" smtClean="0"/>
              <a:t>      Большая крутизна склонов, высокая вертикальная и горизонтальная расчлененность рельефа способствуют быстрому стеканию талых и дождевых вод в русла рек.</a:t>
            </a:r>
          </a:p>
          <a:p>
            <a:pPr marL="0" marR="0" lvl="0" indent="0" algn="just" defTabSz="914400" rtl="0" eaLnBrk="0" fontAlgn="base" latinLnBrk="0" hangingPunct="0">
              <a:lnSpc>
                <a:spcPct val="100000"/>
              </a:lnSpc>
              <a:spcBef>
                <a:spcPct val="0"/>
              </a:spcBef>
              <a:spcAft>
                <a:spcPct val="0"/>
              </a:spcAft>
              <a:buClrTx/>
              <a:buSzTx/>
              <a:buFontTx/>
              <a:buNone/>
              <a:tabLst/>
            </a:pPr>
            <a:r>
              <a:rPr lang="ru-RU" sz="2000" dirty="0" smtClean="0"/>
              <a:t>       Реки многоводны, характеризуются большим падением и быстрым течением. Наиболее крупные по площади водосбора, длине и водности реки: </a:t>
            </a:r>
            <a:r>
              <a:rPr lang="ru-RU" sz="2000" dirty="0" err="1" smtClean="0"/>
              <a:t>Мзымта</a:t>
            </a:r>
            <a:r>
              <a:rPr lang="ru-RU" sz="2000" dirty="0" smtClean="0"/>
              <a:t> - длина 89 км, площадь водосбора 885 км2; Шахе - соответственно 59 км и 553 км2; Сочи - 45 км и 296 км2; Аше - 40 км и 279 км2.</a:t>
            </a:r>
          </a:p>
          <a:p>
            <a:pPr marL="0" marR="0" lvl="0" indent="0" algn="just" defTabSz="914400" rtl="0" eaLnBrk="0" fontAlgn="base" latinLnBrk="0" hangingPunct="0">
              <a:lnSpc>
                <a:spcPct val="100000"/>
              </a:lnSpc>
              <a:spcBef>
                <a:spcPct val="0"/>
              </a:spcBef>
              <a:spcAft>
                <a:spcPct val="0"/>
              </a:spcAft>
              <a:buClrTx/>
              <a:buSzTx/>
              <a:buFontTx/>
              <a:buNone/>
              <a:tabLst/>
            </a:pPr>
            <a:r>
              <a:rPr lang="ru-RU" sz="2000" dirty="0" smtClean="0"/>
              <a:t>Протяженность рек колеблется от 4 до 90 км, глубина - в пределах от 0,5 до 1,0 м, скорости течений повышены от 0,5 до 2,0 м/с.</a:t>
            </a:r>
          </a:p>
        </p:txBody>
      </p:sp>
      <p:pic>
        <p:nvPicPr>
          <p:cNvPr id="8" name="Рисунок 7" descr="долина реки мзымта.jpg"/>
          <p:cNvPicPr>
            <a:picLocks noChangeAspect="1"/>
          </p:cNvPicPr>
          <p:nvPr/>
        </p:nvPicPr>
        <p:blipFill>
          <a:blip r:embed="rId2"/>
          <a:stretch>
            <a:fillRect/>
          </a:stretch>
        </p:blipFill>
        <p:spPr>
          <a:xfrm>
            <a:off x="5000628" y="932771"/>
            <a:ext cx="3643338" cy="5438859"/>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785794"/>
            <a:ext cx="8429684" cy="3170099"/>
          </a:xfrm>
          <a:prstGeom prst="rect">
            <a:avLst/>
          </a:prstGeom>
        </p:spPr>
        <p:txBody>
          <a:bodyPr wrap="square">
            <a:spAutoFit/>
          </a:bodyPr>
          <a:lstStyle/>
          <a:p>
            <a:pPr algn="just"/>
            <a:r>
              <a:rPr lang="ru-RU" sz="2000" dirty="0" smtClean="0"/>
              <a:t>          В регионе Сочи ряд гидрологических ресурсов отнесены к памятникам природы местного, краевого и республиканского значения (таблица 1). Однако, список этот далеко не полный, так как каждая крупная и средняя река района имеет ряд участков, которые по характеристикам, несомненно, могут быть причислены к памятникам природы и должны охраняться законом.</a:t>
            </a:r>
          </a:p>
          <a:p>
            <a:pPr algn="just"/>
            <a:r>
              <a:rPr lang="ru-RU" sz="2000" dirty="0" smtClean="0"/>
              <a:t>          Необходимо отметить, что реки района наиболее крупные по размерам и водности расположены в юго-восточной, более возвышенной части, где их питание осуществляется за счет таяния ледников. </a:t>
            </a:r>
            <a:endParaRPr lang="ru-RU" sz="2000" dirty="0"/>
          </a:p>
        </p:txBody>
      </p:sp>
      <p:pic>
        <p:nvPicPr>
          <p:cNvPr id="3" name="Рисунок 2" descr="ljkbyf htrb if[t.jpg"/>
          <p:cNvPicPr>
            <a:picLocks noChangeAspect="1"/>
          </p:cNvPicPr>
          <p:nvPr/>
        </p:nvPicPr>
        <p:blipFill>
          <a:blip r:embed="rId2"/>
          <a:stretch>
            <a:fillRect/>
          </a:stretch>
        </p:blipFill>
        <p:spPr>
          <a:xfrm>
            <a:off x="428596" y="3857628"/>
            <a:ext cx="8358246" cy="2820908"/>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367458"/>
          </a:xfrm>
        </p:spPr>
        <p:txBody>
          <a:bodyPr>
            <a:normAutofit fontScale="90000"/>
          </a:bodyPr>
          <a:lstStyle/>
          <a:p>
            <a:pPr algn="r"/>
            <a:r>
              <a:rPr lang="ru-RU" sz="2800" dirty="0" smtClean="0"/>
              <a:t>Таблица 1</a:t>
            </a:r>
            <a:endParaRPr lang="ru-RU" dirty="0"/>
          </a:p>
        </p:txBody>
      </p:sp>
      <p:graphicFrame>
        <p:nvGraphicFramePr>
          <p:cNvPr id="4" name="Содержимое 3"/>
          <p:cNvGraphicFramePr>
            <a:graphicFrameLocks noGrp="1"/>
          </p:cNvGraphicFramePr>
          <p:nvPr>
            <p:ph idx="1"/>
          </p:nvPr>
        </p:nvGraphicFramePr>
        <p:xfrm>
          <a:off x="142844" y="1142984"/>
          <a:ext cx="8786874" cy="5559552"/>
        </p:xfrm>
        <a:graphic>
          <a:graphicData uri="http://schemas.openxmlformats.org/drawingml/2006/table">
            <a:tbl>
              <a:tblPr firstRow="1" bandRow="1">
                <a:tableStyleId>{21E4AEA4-8DFA-4A89-87EB-49C32662AFE0}</a:tableStyleId>
              </a:tblPr>
              <a:tblGrid>
                <a:gridCol w="3020479"/>
                <a:gridCol w="5766395"/>
              </a:tblGrid>
              <a:tr h="642942">
                <a:tc>
                  <a:txBody>
                    <a:bodyPr/>
                    <a:lstStyle/>
                    <a:p>
                      <a:pPr algn="ctr">
                        <a:lnSpc>
                          <a:spcPct val="115000"/>
                        </a:lnSpc>
                        <a:spcAft>
                          <a:spcPts val="0"/>
                        </a:spcAft>
                      </a:pPr>
                      <a:r>
                        <a:rPr lang="ru-RU" sz="1800" dirty="0" smtClean="0"/>
                        <a:t>Наименование </a:t>
                      </a:r>
                    </a:p>
                    <a:p>
                      <a:pPr algn="ctr">
                        <a:lnSpc>
                          <a:spcPct val="115000"/>
                        </a:lnSpc>
                        <a:spcAft>
                          <a:spcPts val="0"/>
                        </a:spcAft>
                      </a:pPr>
                      <a:r>
                        <a:rPr lang="ru-RU" sz="1800" dirty="0" smtClean="0"/>
                        <a:t>памятников природы</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t>Краткая характеристика</a:t>
                      </a:r>
                    </a:p>
                    <a:p>
                      <a:pPr algn="ctr"/>
                      <a:endParaRPr lang="ru-RU" dirty="0"/>
                    </a:p>
                  </a:txBody>
                  <a:tcPr/>
                </a:tc>
              </a:tr>
              <a:tr h="822276">
                <a:tc>
                  <a:txBody>
                    <a:bodyPr/>
                    <a:lstStyle/>
                    <a:p>
                      <a:pPr algn="ctr">
                        <a:lnSpc>
                          <a:spcPct val="115000"/>
                        </a:lnSpc>
                        <a:spcAft>
                          <a:spcPts val="0"/>
                        </a:spcAft>
                      </a:pPr>
                      <a:r>
                        <a:rPr lang="ru-RU" sz="1800" dirty="0" err="1" smtClean="0"/>
                        <a:t>Агурские</a:t>
                      </a:r>
                      <a:r>
                        <a:rPr lang="ru-RU" sz="1800" dirty="0" smtClean="0"/>
                        <a:t> водопады </a:t>
                      </a:r>
                    </a:p>
                    <a:p>
                      <a:pPr algn="ctr">
                        <a:lnSpc>
                          <a:spcPct val="115000"/>
                        </a:lnSpc>
                        <a:spcAft>
                          <a:spcPts val="0"/>
                        </a:spcAft>
                      </a:pPr>
                      <a:r>
                        <a:rPr lang="ru-RU" sz="1800" dirty="0" smtClean="0"/>
                        <a:t>(</a:t>
                      </a:r>
                      <a:r>
                        <a:rPr lang="ru-RU" sz="1800" dirty="0" err="1" smtClean="0"/>
                        <a:t>Хостинский</a:t>
                      </a:r>
                      <a:r>
                        <a:rPr lang="ru-RU" sz="1800" dirty="0" smtClean="0"/>
                        <a:t> район)</a:t>
                      </a:r>
                    </a:p>
                    <a:p>
                      <a:endParaRPr lang="ru-RU" dirty="0"/>
                    </a:p>
                  </a:txBody>
                  <a:tcPr/>
                </a:tc>
                <a:tc>
                  <a:txBody>
                    <a:bodyPr/>
                    <a:lstStyle/>
                    <a:p>
                      <a:r>
                        <a:rPr lang="ru-RU" sz="1800" dirty="0" smtClean="0"/>
                        <a:t>Каскад водопадов находится на реке </a:t>
                      </a:r>
                      <a:r>
                        <a:rPr lang="ru-RU" sz="1800" dirty="0" err="1" smtClean="0"/>
                        <a:t>Агура</a:t>
                      </a:r>
                      <a:r>
                        <a:rPr lang="ru-RU" sz="1800" dirty="0" smtClean="0"/>
                        <a:t> в глубоком известковом ущелье с редкой растительностью. Падение воды до 30 м.</a:t>
                      </a:r>
                      <a:endParaRPr lang="ru-RU" dirty="0"/>
                    </a:p>
                  </a:txBody>
                  <a:tcPr/>
                </a:tc>
              </a:tr>
              <a:tr h="1182902">
                <a:tc>
                  <a:txBody>
                    <a:bodyPr/>
                    <a:lstStyle/>
                    <a:p>
                      <a:pPr algn="ctr">
                        <a:lnSpc>
                          <a:spcPct val="115000"/>
                        </a:lnSpc>
                        <a:spcAft>
                          <a:spcPts val="0"/>
                        </a:spcAft>
                      </a:pPr>
                      <a:r>
                        <a:rPr lang="ru-RU" sz="1800" dirty="0" smtClean="0"/>
                        <a:t>Водопад Безымянный </a:t>
                      </a:r>
                    </a:p>
                    <a:p>
                      <a:pPr algn="ctr">
                        <a:lnSpc>
                          <a:spcPct val="115000"/>
                        </a:lnSpc>
                        <a:spcAft>
                          <a:spcPts val="0"/>
                        </a:spcAft>
                      </a:pPr>
                      <a:r>
                        <a:rPr lang="ru-RU" sz="1800" dirty="0" smtClean="0"/>
                        <a:t>(Адлерский район)</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Самый высокий в Краснодарском крае водопад. Падение воды около 75 м. Состоит из трех ступеней. Излюбленное место отдыхающих, туристов, экскурсантов.</a:t>
                      </a:r>
                      <a:endParaRPr lang="ru-RU" dirty="0"/>
                    </a:p>
                  </a:txBody>
                  <a:tcPr/>
                </a:tc>
              </a:tr>
              <a:tr h="4333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t>Водопад </a:t>
                      </a:r>
                      <a:r>
                        <a:rPr lang="ru-RU" sz="1800" dirty="0" err="1" smtClean="0"/>
                        <a:t>Ореховский</a:t>
                      </a:r>
                      <a:endParaRPr lang="ru-RU" sz="1800" dirty="0" smtClean="0"/>
                    </a:p>
                    <a:p>
                      <a:pPr algn="ct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Один из самых больших водопадов городе Сочи. Падение воды 27,5 м. Разбивается на несколько струй.</a:t>
                      </a:r>
                      <a:endParaRPr lang="ru-RU" dirty="0"/>
                    </a:p>
                  </a:txBody>
                  <a:tcPr/>
                </a:tc>
              </a:tr>
              <a:tr h="4333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t>Озеро </a:t>
                      </a:r>
                      <a:r>
                        <a:rPr lang="ru-RU" sz="1800" dirty="0" err="1" smtClean="0"/>
                        <a:t>Кардывач</a:t>
                      </a:r>
                      <a:endParaRPr lang="ru-RU" sz="1800" dirty="0" smtClean="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Уникальное на Северном Кавказе озеро с кристально чистой водой. Площадь 10 га, глубина 23 м, расположено на высоте1850 м над уровнем моря в исключительно редкой по красоте местности. Посещается экскурсиями, туристами и любителями природы.</a:t>
                      </a:r>
                      <a:endParaRPr lang="ru-RU"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Upper_Agura_waterfall.JPG"/>
          <p:cNvPicPr>
            <a:picLocks noChangeAspect="1"/>
          </p:cNvPicPr>
          <p:nvPr/>
        </p:nvPicPr>
        <p:blipFill>
          <a:blip r:embed="rId2" cstate="print"/>
          <a:stretch>
            <a:fillRect/>
          </a:stretch>
        </p:blipFill>
        <p:spPr>
          <a:xfrm>
            <a:off x="357158" y="928670"/>
            <a:ext cx="3929090" cy="5238786"/>
          </a:xfrm>
          <a:prstGeom prst="rect">
            <a:avLst/>
          </a:prstGeom>
          <a:ln>
            <a:noFill/>
          </a:ln>
          <a:effectLst>
            <a:softEdge rad="112500"/>
          </a:effectLst>
        </p:spPr>
      </p:pic>
      <p:pic>
        <p:nvPicPr>
          <p:cNvPr id="3" name="Рисунок 2" descr="WaterFallBezymjanny.jpg"/>
          <p:cNvPicPr>
            <a:picLocks noChangeAspect="1"/>
          </p:cNvPicPr>
          <p:nvPr/>
        </p:nvPicPr>
        <p:blipFill>
          <a:blip r:embed="rId3" cstate="print"/>
          <a:stretch>
            <a:fillRect/>
          </a:stretch>
        </p:blipFill>
        <p:spPr>
          <a:xfrm>
            <a:off x="4786314" y="928670"/>
            <a:ext cx="3964791" cy="5286388"/>
          </a:xfrm>
          <a:prstGeom prst="rect">
            <a:avLst/>
          </a:prstGeom>
          <a:ln>
            <a:noFill/>
          </a:ln>
          <a:effectLst>
            <a:softEdge rad="112500"/>
          </a:effectLst>
        </p:spPr>
      </p:pic>
      <p:sp>
        <p:nvSpPr>
          <p:cNvPr id="27649" name="Rectangle 1"/>
          <p:cNvSpPr>
            <a:spLocks noChangeArrowheads="1"/>
          </p:cNvSpPr>
          <p:nvPr/>
        </p:nvSpPr>
        <p:spPr bwMode="auto">
          <a:xfrm>
            <a:off x="500034" y="6286520"/>
            <a:ext cx="207167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err="1" smtClean="0">
                <a:ln>
                  <a:noFill/>
                </a:ln>
                <a:solidFill>
                  <a:schemeClr val="tx1"/>
                </a:solidFill>
                <a:effectLst/>
                <a:ea typeface="Calibri" pitchFamily="34" charset="0"/>
                <a:cs typeface="Times New Roman" pitchFamily="18" charset="0"/>
              </a:rPr>
              <a:t>Агурский</a:t>
            </a:r>
            <a:r>
              <a:rPr kumimoji="0" lang="ru-RU" b="0" i="1" u="none" strike="noStrike" cap="none" normalizeH="0" baseline="0" dirty="0" smtClean="0">
                <a:ln>
                  <a:noFill/>
                </a:ln>
                <a:solidFill>
                  <a:schemeClr val="tx1"/>
                </a:solidFill>
                <a:effectLst/>
                <a:ea typeface="Calibri" pitchFamily="34" charset="0"/>
                <a:cs typeface="Times New Roman" pitchFamily="18" charset="0"/>
              </a:rPr>
              <a:t> водопад</a:t>
            </a:r>
            <a:endParaRPr kumimoji="0" lang="ru-RU" sz="2400" b="0" i="1" u="none" strike="noStrike" cap="none" normalizeH="0" baseline="0" dirty="0" smtClean="0">
              <a:ln>
                <a:noFill/>
              </a:ln>
              <a:solidFill>
                <a:schemeClr val="tx1"/>
              </a:solidFill>
              <a:effectLst/>
            </a:endParaRPr>
          </a:p>
        </p:txBody>
      </p:sp>
      <p:sp>
        <p:nvSpPr>
          <p:cNvPr id="5" name="Прямоугольник 4"/>
          <p:cNvSpPr/>
          <p:nvPr/>
        </p:nvSpPr>
        <p:spPr>
          <a:xfrm>
            <a:off x="4929190" y="6286520"/>
            <a:ext cx="2468753" cy="369332"/>
          </a:xfrm>
          <a:prstGeom prst="rect">
            <a:avLst/>
          </a:prstGeom>
        </p:spPr>
        <p:txBody>
          <a:bodyPr wrap="none">
            <a:spAutoFit/>
          </a:bodyPr>
          <a:lstStyle/>
          <a:p>
            <a:r>
              <a:rPr lang="ru-RU" i="1" dirty="0" smtClean="0"/>
              <a:t>Безымянный водопад</a:t>
            </a:r>
            <a:endParaRPr lang="ru-RU" i="1"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idr12.jpg"/>
          <p:cNvPicPr>
            <a:picLocks noChangeAspect="1"/>
          </p:cNvPicPr>
          <p:nvPr/>
        </p:nvPicPr>
        <p:blipFill>
          <a:blip r:embed="rId2"/>
          <a:stretch>
            <a:fillRect/>
          </a:stretch>
        </p:blipFill>
        <p:spPr>
          <a:xfrm>
            <a:off x="928662" y="785794"/>
            <a:ext cx="7429552" cy="5572164"/>
          </a:xfrm>
          <a:prstGeom prst="rect">
            <a:avLst/>
          </a:prstGeom>
          <a:ln>
            <a:noFill/>
          </a:ln>
          <a:effectLst>
            <a:softEdge rad="112500"/>
          </a:effectLst>
        </p:spPr>
      </p:pic>
      <p:sp>
        <p:nvSpPr>
          <p:cNvPr id="29697" name="Rectangle 1"/>
          <p:cNvSpPr>
            <a:spLocks noChangeArrowheads="1"/>
          </p:cNvSpPr>
          <p:nvPr/>
        </p:nvSpPr>
        <p:spPr bwMode="auto">
          <a:xfrm>
            <a:off x="1071538" y="6357958"/>
            <a:ext cx="221457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ea typeface="Calibri" pitchFamily="34" charset="0"/>
                <a:cs typeface="Times New Roman" pitchFamily="18" charset="0"/>
              </a:rPr>
              <a:t>Озеро </a:t>
            </a:r>
            <a:r>
              <a:rPr kumimoji="0" lang="ru-RU" b="0" i="1" u="none" strike="noStrike" cap="none" normalizeH="0" baseline="0" dirty="0" err="1" smtClean="0">
                <a:ln>
                  <a:noFill/>
                </a:ln>
                <a:solidFill>
                  <a:schemeClr val="tx1"/>
                </a:solidFill>
                <a:effectLst/>
                <a:ea typeface="Calibri" pitchFamily="34" charset="0"/>
                <a:cs typeface="Times New Roman" pitchFamily="18" charset="0"/>
              </a:rPr>
              <a:t>Кардывач</a:t>
            </a:r>
            <a:endParaRPr kumimoji="0" lang="ru-RU" sz="2400" b="0" i="1" u="none" strike="noStrike" cap="none" normalizeH="0" baseline="0" dirty="0" smtClean="0">
              <a:ln>
                <a:noFill/>
              </a:ln>
              <a:solidFill>
                <a:schemeClr val="tx1"/>
              </a:solidFill>
              <a:effectLst/>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14282" y="1071546"/>
            <a:ext cx="871543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sz="1400" dirty="0" smtClean="0"/>
              <a:t>       </a:t>
            </a:r>
            <a:r>
              <a:rPr lang="ru-RU" sz="2000" dirty="0" smtClean="0"/>
              <a:t>Реки Черноморского побережья Кавказа имеют, в основном, </a:t>
            </a:r>
            <a:r>
              <a:rPr lang="ru-RU" sz="2000" i="1" dirty="0" smtClean="0">
                <a:effectLst>
                  <a:outerShdw blurRad="38100" dist="38100" dir="2700000" algn="tl">
                    <a:srgbClr val="000000">
                      <a:alpha val="43137"/>
                    </a:srgbClr>
                  </a:outerShdw>
                </a:effectLst>
              </a:rPr>
              <a:t>смешанный характер питания с преобладанием дождевого</a:t>
            </a:r>
            <a:r>
              <a:rPr lang="ru-RU" sz="2000" dirty="0" smtClean="0"/>
              <a:t>. Вследствие того, что осадки на побережье выпадают в течение всего года, гидрографы рек района имеют пилообразный вид из-за частых и непродолжительных паводков, накладывающихся на плавную линию, ограничивающую на гидрографе грунтовое и горно-снеговое питание.</a:t>
            </a:r>
            <a:br>
              <a:rPr lang="ru-RU" sz="2000" dirty="0" smtClean="0"/>
            </a:br>
            <a:r>
              <a:rPr lang="ru-RU" sz="2000" dirty="0" smtClean="0"/>
              <a:t>        </a:t>
            </a:r>
            <a:r>
              <a:rPr kumimoji="0" lang="ru-RU" sz="2000" i="1" u="none" strike="noStrike" cap="none" normalizeH="0" baseline="0" dirty="0" smtClean="0">
                <a:ln>
                  <a:noFill/>
                </a:ln>
                <a:solidFill>
                  <a:srgbClr val="000033"/>
                </a:solidFill>
                <a:effectLst>
                  <a:outerShdw blurRad="38100" dist="38100" dir="2700000" algn="tl">
                    <a:srgbClr val="000000">
                      <a:alpha val="43137"/>
                    </a:srgbClr>
                  </a:outerShdw>
                </a:effectLst>
                <a:ea typeface="Calibri" pitchFamily="34" charset="0"/>
                <a:cs typeface="Times New Roman" pitchFamily="18" charset="0"/>
              </a:rPr>
              <a:t>Река </a:t>
            </a:r>
            <a:r>
              <a:rPr kumimoji="0" lang="ru-RU" sz="2000" i="1" u="none" strike="noStrike" cap="none" normalizeH="0" baseline="0" dirty="0" err="1" smtClean="0">
                <a:ln>
                  <a:noFill/>
                </a:ln>
                <a:solidFill>
                  <a:srgbClr val="000033"/>
                </a:solidFill>
                <a:effectLst>
                  <a:outerShdw blurRad="38100" dist="38100" dir="2700000" algn="tl">
                    <a:srgbClr val="000000">
                      <a:alpha val="43137"/>
                    </a:srgbClr>
                  </a:outerShdw>
                </a:effectLst>
                <a:ea typeface="Calibri" pitchFamily="34" charset="0"/>
                <a:cs typeface="Times New Roman" pitchFamily="18" charset="0"/>
              </a:rPr>
              <a:t>Мзымта</a:t>
            </a:r>
            <a:r>
              <a:rPr kumimoji="0" lang="ru-RU" sz="2000" i="1" u="none" strike="noStrike" cap="none" normalizeH="0" baseline="0" dirty="0" smtClean="0">
                <a:ln>
                  <a:noFill/>
                </a:ln>
                <a:solidFill>
                  <a:srgbClr val="000033"/>
                </a:solidFill>
                <a:effectLst>
                  <a:outerShdw blurRad="38100" dist="38100" dir="2700000" algn="tl">
                    <a:srgbClr val="000000">
                      <a:alpha val="43137"/>
                    </a:srgbClr>
                  </a:outerShdw>
                </a:effectLst>
                <a:ea typeface="Calibri" pitchFamily="34" charset="0"/>
                <a:cs typeface="Times New Roman" pitchFamily="18" charset="0"/>
              </a:rPr>
              <a:t> </a:t>
            </a:r>
            <a:r>
              <a:rPr kumimoji="0" lang="ru-RU" sz="2000" b="0" i="0" u="none" strike="noStrike" cap="none" normalizeH="0" baseline="0" dirty="0" smtClean="0">
                <a:ln>
                  <a:noFill/>
                </a:ln>
                <a:solidFill>
                  <a:srgbClr val="000033"/>
                </a:solidFill>
                <a:effectLst/>
                <a:ea typeface="Calibri" pitchFamily="34" charset="0"/>
                <a:cs typeface="Times New Roman" pitchFamily="18" charset="0"/>
              </a:rPr>
              <a:t>занимает особое положение в гидрографической сети города Сочи по особенностям гидрологического режима, который выводит эту реку на первое место по запасам подземных пресных питьевых вод.</a:t>
            </a:r>
            <a:endParaRPr kumimoji="0" lang="ru-RU" sz="20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33"/>
                </a:solidFill>
                <a:effectLst/>
                <a:ea typeface="Calibri" pitchFamily="34" charset="0"/>
                <a:cs typeface="Times New Roman" pitchFamily="18" charset="0"/>
              </a:rPr>
              <a:t>        Форма гидрографа этой реки несколько отличается от гидрографа остальных рек. Причина этого - большая площадь водосбора, включающая в основном высоты более 1000 м. Как следствие, в бассейне река </a:t>
            </a:r>
            <a:r>
              <a:rPr kumimoji="0" lang="ru-RU" sz="2000" b="0" i="0" u="none" strike="noStrike" cap="none" normalizeH="0" baseline="0" dirty="0" err="1" smtClean="0">
                <a:ln>
                  <a:noFill/>
                </a:ln>
                <a:solidFill>
                  <a:srgbClr val="000033"/>
                </a:solidFill>
                <a:effectLst/>
                <a:ea typeface="Calibri" pitchFamily="34" charset="0"/>
                <a:cs typeface="Times New Roman" pitchFamily="18" charset="0"/>
              </a:rPr>
              <a:t>Мзымта</a:t>
            </a:r>
            <a:r>
              <a:rPr kumimoji="0" lang="ru-RU" sz="2000" b="0" i="0" u="none" strike="noStrike" cap="none" normalizeH="0" baseline="0" dirty="0" smtClean="0">
                <a:ln>
                  <a:noFill/>
                </a:ln>
                <a:solidFill>
                  <a:srgbClr val="000033"/>
                </a:solidFill>
                <a:effectLst/>
                <a:ea typeface="Calibri" pitchFamily="34" charset="0"/>
                <a:cs typeface="Times New Roman" pitchFamily="18" charset="0"/>
              </a:rPr>
              <a:t> накапливается значительное количество снега в зимние месяцы. В верховьях бассейна расположена группа ледников, которые влияют на режим питания этой реки.</a:t>
            </a:r>
            <a:endParaRPr kumimoji="0" lang="ru-RU" sz="2000" b="0" i="0" u="none" strike="noStrike" cap="none" normalizeH="0" baseline="0" dirty="0" smtClean="0">
              <a:ln>
                <a:noFill/>
              </a:ln>
              <a:solidFill>
                <a:schemeClr val="tx1"/>
              </a:solidFill>
              <a:effectLst/>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mzym.jpg"/>
          <p:cNvPicPr>
            <a:picLocks noChangeAspect="1"/>
          </p:cNvPicPr>
          <p:nvPr/>
        </p:nvPicPr>
        <p:blipFill>
          <a:blip r:embed="rId2"/>
          <a:stretch>
            <a:fillRect/>
          </a:stretch>
        </p:blipFill>
        <p:spPr>
          <a:xfrm>
            <a:off x="3786182" y="2571744"/>
            <a:ext cx="5167330" cy="3875498"/>
          </a:xfrm>
          <a:prstGeom prst="rect">
            <a:avLst/>
          </a:prstGeom>
          <a:ln>
            <a:noFill/>
          </a:ln>
          <a:effectLst>
            <a:softEdge rad="112500"/>
          </a:effectLst>
        </p:spPr>
      </p:pic>
      <p:sp>
        <p:nvSpPr>
          <p:cNvPr id="31746" name="Rectangle 2"/>
          <p:cNvSpPr>
            <a:spLocks noChangeArrowheads="1"/>
          </p:cNvSpPr>
          <p:nvPr/>
        </p:nvSpPr>
        <p:spPr bwMode="auto">
          <a:xfrm>
            <a:off x="214282" y="785794"/>
            <a:ext cx="864403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rgbClr val="000033"/>
                </a:solidFill>
                <a:effectLst/>
                <a:ea typeface="Calibri" pitchFamily="34" charset="0"/>
                <a:cs typeface="Times New Roman" pitchFamily="18" charset="0"/>
              </a:rPr>
              <a:t>Водный режим реки </a:t>
            </a:r>
            <a:r>
              <a:rPr kumimoji="0" lang="ru-RU" b="0" i="0" u="none" strike="noStrike" cap="none" normalizeH="0" baseline="0" dirty="0" err="1" smtClean="0">
                <a:ln>
                  <a:noFill/>
                </a:ln>
                <a:solidFill>
                  <a:srgbClr val="000033"/>
                </a:solidFill>
                <a:effectLst/>
                <a:ea typeface="Calibri" pitchFamily="34" charset="0"/>
                <a:cs typeface="Times New Roman" pitchFamily="18" charset="0"/>
              </a:rPr>
              <a:t>Мзымта</a:t>
            </a:r>
            <a:r>
              <a:rPr kumimoji="0" lang="ru-RU" b="0" i="0" u="none" strike="noStrike" cap="none" normalizeH="0" baseline="0" dirty="0" smtClean="0">
                <a:ln>
                  <a:noFill/>
                </a:ln>
                <a:solidFill>
                  <a:srgbClr val="000033"/>
                </a:solidFill>
                <a:effectLst/>
                <a:ea typeface="Calibri" pitchFamily="34" charset="0"/>
                <a:cs typeface="Times New Roman" pitchFamily="18" charset="0"/>
              </a:rPr>
              <a:t> изменяется от истока к устью и определяется с одной стороны обилием выпадающих осадков и таянием снегов, а с другой - большой амплитудой высот водосборной площади. Поэтому верховья реки характеризуются весенне-летним половодьем (пос. Красная Поляна), а нижняя - </a:t>
            </a:r>
            <a:r>
              <a:rPr kumimoji="0" lang="ru-RU" b="0" i="0" u="none" strike="noStrike" cap="none" normalizeH="0" baseline="0" dirty="0" err="1" smtClean="0">
                <a:ln>
                  <a:noFill/>
                </a:ln>
                <a:solidFill>
                  <a:srgbClr val="000033"/>
                </a:solidFill>
                <a:effectLst/>
                <a:ea typeface="Calibri" pitchFamily="34" charset="0"/>
                <a:cs typeface="Times New Roman" pitchFamily="18" charset="0"/>
              </a:rPr>
              <a:t>паводочным</a:t>
            </a:r>
            <a:r>
              <a:rPr kumimoji="0" lang="ru-RU" b="0" i="0" u="none" strike="noStrike" cap="none" normalizeH="0" baseline="0" dirty="0" smtClean="0">
                <a:ln>
                  <a:noFill/>
                </a:ln>
                <a:solidFill>
                  <a:srgbClr val="000033"/>
                </a:solidFill>
                <a:effectLst/>
                <a:ea typeface="Calibri" pitchFamily="34" charset="0"/>
                <a:cs typeface="Times New Roman" pitchFamily="18" charset="0"/>
              </a:rPr>
              <a:t> режимом (пос. Казачий Брод).</a:t>
            </a:r>
            <a:endParaRPr kumimoji="0" lang="ru-RU" b="0" i="0" u="none" strike="noStrike" cap="none" normalizeH="0" baseline="0" dirty="0" smtClean="0">
              <a:ln>
                <a:noFill/>
              </a:ln>
              <a:solidFill>
                <a:schemeClr val="tx1"/>
              </a:solidFill>
              <a:effectLst/>
            </a:endParaRPr>
          </a:p>
        </p:txBody>
      </p:sp>
      <p:sp>
        <p:nvSpPr>
          <p:cNvPr id="31747" name="Rectangle 3"/>
          <p:cNvSpPr>
            <a:spLocks noChangeArrowheads="1"/>
          </p:cNvSpPr>
          <p:nvPr/>
        </p:nvSpPr>
        <p:spPr bwMode="auto">
          <a:xfrm>
            <a:off x="214282" y="2143116"/>
            <a:ext cx="342902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t>           </a:t>
            </a:r>
            <a:r>
              <a:rPr lang="ru-RU" dirty="0" smtClean="0">
                <a:solidFill>
                  <a:srgbClr val="000033"/>
                </a:solidFill>
                <a:ea typeface="Calibri" pitchFamily="34" charset="0"/>
                <a:cs typeface="Times New Roman" pitchFamily="18" charset="0"/>
              </a:rPr>
              <a:t>В период летне-осенней межени нередко наблюдаются паводки, вызванные ливнями (летом) и продолжительными обложными дождями (осенью).</a:t>
            </a:r>
          </a:p>
          <a:p>
            <a:pPr marL="0" marR="0" lvl="0" indent="0" algn="just" defTabSz="914400" rtl="0" eaLnBrk="0" fontAlgn="base" latinLnBrk="0" hangingPunct="0">
              <a:lnSpc>
                <a:spcPct val="100000"/>
              </a:lnSpc>
              <a:spcBef>
                <a:spcPct val="0"/>
              </a:spcBef>
              <a:spcAft>
                <a:spcPct val="0"/>
              </a:spcAft>
              <a:buClrTx/>
              <a:buSzTx/>
              <a:buFontTx/>
              <a:buNone/>
              <a:tabLst/>
            </a:pPr>
            <a:r>
              <a:rPr lang="ru-RU" dirty="0" smtClean="0">
                <a:solidFill>
                  <a:srgbClr val="000033"/>
                </a:solidFill>
                <a:ea typeface="Calibri" pitchFamily="34" charset="0"/>
                <a:cs typeface="Times New Roman" pitchFamily="18" charset="0"/>
              </a:rPr>
              <a:t>         В питании реки основная роль принадлежит дождевым (50-55% стока) и подземным (25-30%) водам. Сезонное снеговое питание составляет 15-20% стока. Поскольку в бассейне р. </a:t>
            </a:r>
            <a:r>
              <a:rPr lang="ru-RU" dirty="0" err="1" smtClean="0">
                <a:solidFill>
                  <a:srgbClr val="000033"/>
                </a:solidFill>
                <a:ea typeface="Calibri" pitchFamily="34" charset="0"/>
                <a:cs typeface="Times New Roman" pitchFamily="18" charset="0"/>
              </a:rPr>
              <a:t>Мзымта</a:t>
            </a:r>
            <a:r>
              <a:rPr lang="ru-RU" dirty="0" smtClean="0">
                <a:solidFill>
                  <a:srgbClr val="000033"/>
                </a:solidFill>
                <a:ea typeface="Calibri" pitchFamily="34" charset="0"/>
                <a:cs typeface="Times New Roman" pitchFamily="18" charset="0"/>
              </a:rPr>
              <a:t> площадь оледенения незначительна, доля ледниковых вод в общем стоке не превышает 0,5%. </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idr16.jpg"/>
          <p:cNvPicPr>
            <a:picLocks noChangeAspect="1"/>
          </p:cNvPicPr>
          <p:nvPr/>
        </p:nvPicPr>
        <p:blipFill>
          <a:blip r:embed="rId2"/>
          <a:stretch>
            <a:fillRect/>
          </a:stretch>
        </p:blipFill>
        <p:spPr>
          <a:xfrm>
            <a:off x="142844" y="1428736"/>
            <a:ext cx="3571875" cy="4762500"/>
          </a:xfrm>
          <a:prstGeom prst="rect">
            <a:avLst/>
          </a:prstGeom>
          <a:ln>
            <a:noFill/>
          </a:ln>
          <a:effectLst>
            <a:softEdge rad="112500"/>
          </a:effectLst>
        </p:spPr>
      </p:pic>
      <p:sp>
        <p:nvSpPr>
          <p:cNvPr id="34817" name="Rectangle 1"/>
          <p:cNvSpPr>
            <a:spLocks noChangeArrowheads="1"/>
          </p:cNvSpPr>
          <p:nvPr/>
        </p:nvSpPr>
        <p:spPr bwMode="auto">
          <a:xfrm>
            <a:off x="3714744" y="714356"/>
            <a:ext cx="5286412" cy="6232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33"/>
                </a:solidFill>
                <a:effectLst/>
                <a:latin typeface="Arial" pitchFamily="34" charset="0"/>
                <a:ea typeface="Times New Roman" pitchFamily="18" charset="0"/>
              </a:rPr>
              <a:t>        </a:t>
            </a:r>
            <a:r>
              <a:rPr kumimoji="0" lang="ru-RU" sz="1900" b="0" i="0" u="none" strike="noStrike" cap="none" normalizeH="0" baseline="0" dirty="0" smtClean="0">
                <a:ln>
                  <a:noFill/>
                </a:ln>
                <a:solidFill>
                  <a:srgbClr val="000033"/>
                </a:solidFill>
                <a:effectLst/>
                <a:ea typeface="Times New Roman" pitchFamily="18" charset="0"/>
              </a:rPr>
              <a:t>Сходный гидрограф с рекой </a:t>
            </a:r>
            <a:r>
              <a:rPr kumimoji="0" lang="ru-RU" sz="1900" b="0" i="0" u="none" strike="noStrike" cap="none" normalizeH="0" baseline="0" dirty="0" err="1" smtClean="0">
                <a:ln>
                  <a:noFill/>
                </a:ln>
                <a:solidFill>
                  <a:srgbClr val="000033"/>
                </a:solidFill>
                <a:effectLst/>
                <a:ea typeface="Times New Roman" pitchFamily="18" charset="0"/>
              </a:rPr>
              <a:t>Мзымта</a:t>
            </a:r>
            <a:r>
              <a:rPr kumimoji="0" lang="ru-RU" sz="1900" b="0" i="0" u="none" strike="noStrike" cap="none" normalizeH="0" baseline="0" dirty="0" smtClean="0">
                <a:ln>
                  <a:noFill/>
                </a:ln>
                <a:solidFill>
                  <a:srgbClr val="000033"/>
                </a:solidFill>
                <a:effectLst/>
                <a:ea typeface="Times New Roman" pitchFamily="18" charset="0"/>
              </a:rPr>
              <a:t> имеет </a:t>
            </a:r>
            <a:r>
              <a:rPr kumimoji="0" lang="ru-RU" sz="1900" b="0" i="1" u="none" strike="noStrike" cap="none" normalizeH="0" baseline="0" dirty="0" smtClean="0">
                <a:ln>
                  <a:noFill/>
                </a:ln>
                <a:solidFill>
                  <a:srgbClr val="000033"/>
                </a:solidFill>
                <a:effectLst>
                  <a:outerShdw blurRad="38100" dist="38100" dir="2700000" algn="tl">
                    <a:srgbClr val="000000">
                      <a:alpha val="43137"/>
                    </a:srgbClr>
                  </a:outerShdw>
                </a:effectLst>
                <a:ea typeface="Times New Roman" pitchFamily="18" charset="0"/>
              </a:rPr>
              <a:t>река Шахе </a:t>
            </a:r>
            <a:r>
              <a:rPr kumimoji="0" lang="ru-RU" sz="1900" b="0" i="0" u="none" strike="noStrike" cap="none" normalizeH="0" baseline="0" dirty="0" smtClean="0">
                <a:ln>
                  <a:noFill/>
                </a:ln>
                <a:solidFill>
                  <a:srgbClr val="000033"/>
                </a:solidFill>
                <a:effectLst/>
                <a:ea typeface="Times New Roman" pitchFamily="18" charset="0"/>
              </a:rPr>
              <a:t>- вторая по величине площади водосбора река района. Для нее характерен переходный тип гидрологического режима. В период с апреля по июль на гидрографе р. Шахе прослеживается плавное увеличение стока, сформированное весенним снеготаянием. Однако его амплитуда в годовом распределении стока значительно меньше, чем у р. </a:t>
            </a:r>
            <a:r>
              <a:rPr kumimoji="0" lang="ru-RU" sz="1900" b="0" i="0" u="none" strike="noStrike" cap="none" normalizeH="0" baseline="0" dirty="0" err="1" smtClean="0">
                <a:ln>
                  <a:noFill/>
                </a:ln>
                <a:solidFill>
                  <a:srgbClr val="000033"/>
                </a:solidFill>
                <a:effectLst/>
                <a:ea typeface="Times New Roman" pitchFamily="18" charset="0"/>
              </a:rPr>
              <a:t>Мзымта</a:t>
            </a:r>
            <a:r>
              <a:rPr kumimoji="0" lang="ru-RU" sz="1900" b="0" i="0" u="none" strike="noStrike" cap="none" normalizeH="0" baseline="0" dirty="0" smtClean="0">
                <a:ln>
                  <a:noFill/>
                </a:ln>
                <a:solidFill>
                  <a:srgbClr val="000033"/>
                </a:solidFill>
                <a:effectLst/>
                <a:ea typeface="Times New Roman" pitchFamily="18" charset="0"/>
              </a:rPr>
              <a:t>. Зато увеличиваются, по сравнению с р. </a:t>
            </a:r>
            <a:r>
              <a:rPr kumimoji="0" lang="ru-RU" sz="1900" b="0" i="0" u="none" strike="noStrike" cap="none" normalizeH="0" baseline="0" dirty="0" err="1" smtClean="0">
                <a:ln>
                  <a:noFill/>
                </a:ln>
                <a:solidFill>
                  <a:srgbClr val="000033"/>
                </a:solidFill>
                <a:effectLst/>
                <a:ea typeface="Times New Roman" pitchFamily="18" charset="0"/>
              </a:rPr>
              <a:t>Мзымта</a:t>
            </a:r>
            <a:r>
              <a:rPr kumimoji="0" lang="ru-RU" sz="1900" b="0" i="0" u="none" strike="noStrike" cap="none" normalizeH="0" baseline="0" dirty="0" smtClean="0">
                <a:ln>
                  <a:noFill/>
                </a:ln>
                <a:solidFill>
                  <a:srgbClr val="000033"/>
                </a:solidFill>
                <a:effectLst/>
                <a:ea typeface="Times New Roman" pitchFamily="18" charset="0"/>
              </a:rPr>
              <a:t>, количество и высота дождевых паводков, накладывающихся на гидрограф. В годовом распределении стока заметно увеличивается объем стока за зимние месяцы, что характерно для большинства менее крупных рек района (р.Сочи, р.Зап.Дагомыс и др.). Но по сравнению с этими реками р. Шахе имеет более плавный гидрограф и гораздо меньший период в году с меженными расходами воды.</a:t>
            </a:r>
            <a:endParaRPr kumimoji="0" lang="ru-RU" sz="1900" b="0" i="0" u="none" strike="noStrike" cap="none" normalizeH="0" baseline="0" dirty="0" smtClean="0">
              <a:ln>
                <a:noFill/>
              </a:ln>
              <a:solidFill>
                <a:schemeClr val="tx1"/>
              </a:solidFill>
              <a:effectLs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гидро4.jpg"/>
          <p:cNvPicPr>
            <a:picLocks noChangeAspect="1"/>
          </p:cNvPicPr>
          <p:nvPr/>
        </p:nvPicPr>
        <p:blipFill>
          <a:blip r:embed="rId2"/>
          <a:stretch>
            <a:fillRect/>
          </a:stretch>
        </p:blipFill>
        <p:spPr>
          <a:xfrm>
            <a:off x="0" y="2268030"/>
            <a:ext cx="4714876" cy="3538931"/>
          </a:xfrm>
          <a:prstGeom prst="rect">
            <a:avLst/>
          </a:prstGeom>
          <a:ln>
            <a:noFill/>
          </a:ln>
          <a:effectLst>
            <a:softEdge rad="112500"/>
          </a:effectLst>
        </p:spPr>
      </p:pic>
      <p:sp>
        <p:nvSpPr>
          <p:cNvPr id="1025" name="Rectangle 1"/>
          <p:cNvSpPr>
            <a:spLocks noChangeArrowheads="1"/>
          </p:cNvSpPr>
          <p:nvPr/>
        </p:nvSpPr>
        <p:spPr bwMode="auto">
          <a:xfrm>
            <a:off x="214282" y="785794"/>
            <a:ext cx="871543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t>            </a:t>
            </a:r>
            <a:r>
              <a:rPr kumimoji="0" lang="ru-RU" sz="2400" b="0" i="1" u="none" strike="noStrike" cap="none" normalizeH="0" baseline="0" dirty="0" smtClean="0">
                <a:ln>
                  <a:noFill/>
                </a:ln>
                <a:solidFill>
                  <a:srgbClr val="000033"/>
                </a:solidFill>
                <a:effectLst>
                  <a:outerShdw blurRad="38100" dist="38100" dir="2700000" algn="tl">
                    <a:srgbClr val="000000">
                      <a:alpha val="43137"/>
                    </a:srgbClr>
                  </a:outerShdw>
                </a:effectLst>
                <a:ea typeface="Calibri" pitchFamily="34" charset="0"/>
                <a:cs typeface="Times New Roman" pitchFamily="18" charset="0"/>
              </a:rPr>
              <a:t>Регион Сочи </a:t>
            </a:r>
            <a:r>
              <a:rPr kumimoji="0" lang="ru-RU" sz="2400" b="0" i="0" u="none" strike="noStrike" cap="none" normalizeH="0" baseline="0" dirty="0" smtClean="0">
                <a:ln>
                  <a:noFill/>
                </a:ln>
                <a:solidFill>
                  <a:srgbClr val="000033"/>
                </a:solidFill>
                <a:effectLst/>
                <a:ea typeface="Calibri" pitchFamily="34" charset="0"/>
                <a:cs typeface="Times New Roman" pitchFamily="18" charset="0"/>
              </a:rPr>
              <a:t>- это, прежде всего, </a:t>
            </a:r>
            <a:r>
              <a:rPr kumimoji="0" lang="ru-RU" sz="2400" b="0" i="1" u="none" strike="noStrike" cap="none" normalizeH="0" baseline="0" dirty="0" smtClean="0">
                <a:ln>
                  <a:noFill/>
                </a:ln>
                <a:solidFill>
                  <a:srgbClr val="000033"/>
                </a:solidFill>
                <a:effectLst>
                  <a:outerShdw blurRad="38100" dist="38100" dir="2700000" algn="tl">
                    <a:srgbClr val="000000">
                      <a:alpha val="43137"/>
                    </a:srgbClr>
                  </a:outerShdw>
                </a:effectLst>
                <a:ea typeface="Calibri" pitchFamily="34" charset="0"/>
                <a:cs typeface="Times New Roman" pitchFamily="18" charset="0"/>
              </a:rPr>
              <a:t>Черноморский и бальнеологический курорт России</a:t>
            </a:r>
            <a:r>
              <a:rPr kumimoji="0" lang="ru-RU" sz="2400" b="0" i="0" u="none" strike="noStrike" cap="none" normalizeH="0" baseline="0" dirty="0" smtClean="0">
                <a:ln>
                  <a:noFill/>
                </a:ln>
                <a:solidFill>
                  <a:srgbClr val="000033"/>
                </a:solidFill>
                <a:effectLst/>
                <a:ea typeface="Calibri" pitchFamily="34" charset="0"/>
                <a:cs typeface="Times New Roman" pitchFamily="18" charset="0"/>
              </a:rPr>
              <a:t>. Поэтому перспективы устойчивого развития региона практически полностью зависят от качества морских, пресных и минеральных вод.</a:t>
            </a:r>
            <a:endParaRPr kumimoji="0" lang="ru-RU" sz="3200" b="0" i="0" u="none" strike="noStrike" cap="none" normalizeH="0" baseline="0" dirty="0" smtClean="0">
              <a:ln>
                <a:noFill/>
              </a:ln>
              <a:solidFill>
                <a:schemeClr val="tx1"/>
              </a:solidFill>
              <a:effectLst/>
            </a:endParaRPr>
          </a:p>
        </p:txBody>
      </p:sp>
      <p:pic>
        <p:nvPicPr>
          <p:cNvPr id="3" name="Рисунок 2" descr="мацеста.jpg"/>
          <p:cNvPicPr>
            <a:picLocks noChangeAspect="1"/>
          </p:cNvPicPr>
          <p:nvPr/>
        </p:nvPicPr>
        <p:blipFill>
          <a:blip r:embed="rId3"/>
          <a:stretch>
            <a:fillRect/>
          </a:stretch>
        </p:blipFill>
        <p:spPr>
          <a:xfrm>
            <a:off x="3691083" y="3500438"/>
            <a:ext cx="5452917" cy="307181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14282" y="1000108"/>
            <a:ext cx="871543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33"/>
                </a:solidFill>
                <a:effectLst/>
                <a:ea typeface="Calibri" pitchFamily="34" charset="0"/>
                <a:cs typeface="Times New Roman" pitchFamily="18" charset="0"/>
              </a:rPr>
              <a:t>          Большинство паводков характеризуются кратковременностью и интенсивностью подъема уровней воды в реках. При особенно сильных ливнях в верховьях рек паводки проходят в виде высокого вала воды. Во время прохождения паводков на реках обычно наблюдается </a:t>
            </a:r>
            <a:r>
              <a:rPr kumimoji="0" lang="ru-RU" sz="2000" b="0" i="0" u="none" strike="noStrike" cap="none" normalizeH="0" baseline="0" dirty="0" err="1" smtClean="0">
                <a:ln>
                  <a:noFill/>
                </a:ln>
                <a:solidFill>
                  <a:srgbClr val="000033"/>
                </a:solidFill>
                <a:effectLst/>
                <a:ea typeface="Calibri" pitchFamily="34" charset="0"/>
                <a:cs typeface="Times New Roman" pitchFamily="18" charset="0"/>
              </a:rPr>
              <a:t>карчеход</a:t>
            </a:r>
            <a:r>
              <a:rPr kumimoji="0" lang="ru-RU" sz="2000" b="0" i="0" u="none" strike="noStrike" cap="none" normalizeH="0" baseline="0" dirty="0" smtClean="0">
                <a:ln>
                  <a:noFill/>
                </a:ln>
                <a:solidFill>
                  <a:srgbClr val="000033"/>
                </a:solidFill>
                <a:effectLst/>
                <a:ea typeface="Calibri" pitchFamily="34" charset="0"/>
                <a:cs typeface="Times New Roman" pitchFamily="18" charset="0"/>
              </a:rPr>
              <a:t> (</a:t>
            </a:r>
            <a:r>
              <a:rPr kumimoji="0" lang="ru-RU" sz="2000" b="0" i="0" u="none" strike="noStrike" cap="none" normalizeH="0" baseline="0" dirty="0" smtClean="0">
                <a:ln>
                  <a:noFill/>
                </a:ln>
                <a:solidFill>
                  <a:srgbClr val="333333"/>
                </a:solidFill>
                <a:effectLst/>
                <a:ea typeface="Calibri" pitchFamily="34" charset="0"/>
                <a:cs typeface="Times New Roman" pitchFamily="18" charset="0"/>
              </a:rPr>
              <a:t>представляет собой движение в паводок деревьев с кроной и корневой системой и оказывает разрушающее воздействие</a:t>
            </a:r>
            <a:r>
              <a:rPr kumimoji="0" lang="ru-RU" sz="2000" b="0" i="0" u="none" strike="noStrike" cap="none" normalizeH="0" baseline="0" dirty="0" smtClean="0">
                <a:ln>
                  <a:noFill/>
                </a:ln>
                <a:solidFill>
                  <a:srgbClr val="000033"/>
                </a:solidFill>
                <a:effectLst/>
                <a:ea typeface="Calibri" pitchFamily="34" charset="0"/>
                <a:cs typeface="Times New Roman" pitchFamily="18" charset="0"/>
              </a:rPr>
              <a:t>). Это имеет большие негативные последствия для экономики города, так как паводки сопровождаются большими разрушениями всех объектов, расположенных по берегам рек.</a:t>
            </a:r>
            <a:endParaRPr kumimoji="0" lang="ru-RU" sz="2000" b="0" i="0" u="none" strike="noStrike" cap="none" normalizeH="0" baseline="0" dirty="0" smtClean="0">
              <a:ln>
                <a:noFill/>
              </a:ln>
              <a:solidFill>
                <a:schemeClr val="tx1"/>
              </a:solidFill>
              <a:effectLst/>
            </a:endParaRPr>
          </a:p>
        </p:txBody>
      </p:sp>
      <p:pic>
        <p:nvPicPr>
          <p:cNvPr id="3" name="Рисунок 2" descr="Сочи.jpg"/>
          <p:cNvPicPr>
            <a:picLocks noChangeAspect="1"/>
          </p:cNvPicPr>
          <p:nvPr/>
        </p:nvPicPr>
        <p:blipFill>
          <a:blip r:embed="rId2"/>
          <a:stretch>
            <a:fillRect/>
          </a:stretch>
        </p:blipFill>
        <p:spPr>
          <a:xfrm>
            <a:off x="214282" y="3788579"/>
            <a:ext cx="4143372" cy="3069421"/>
          </a:xfrm>
          <a:prstGeom prst="rect">
            <a:avLst/>
          </a:prstGeom>
          <a:ln>
            <a:noFill/>
          </a:ln>
          <a:effectLst>
            <a:softEdge rad="112500"/>
          </a:effectLst>
        </p:spPr>
      </p:pic>
      <p:pic>
        <p:nvPicPr>
          <p:cNvPr id="4" name="Рисунок 3" descr="Сочи 1.jpg"/>
          <p:cNvPicPr>
            <a:picLocks noChangeAspect="1"/>
          </p:cNvPicPr>
          <p:nvPr/>
        </p:nvPicPr>
        <p:blipFill>
          <a:blip r:embed="rId3"/>
          <a:stretch>
            <a:fillRect/>
          </a:stretch>
        </p:blipFill>
        <p:spPr>
          <a:xfrm>
            <a:off x="4286248" y="3762375"/>
            <a:ext cx="4657725" cy="3095625"/>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42844" y="857232"/>
            <a:ext cx="864403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33"/>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rgbClr val="000033"/>
                </a:solidFill>
                <a:effectLst/>
                <a:ea typeface="Calibri" pitchFamily="34" charset="0"/>
                <a:cs typeface="Times New Roman" pitchFamily="18" charset="0"/>
              </a:rPr>
              <a:t>Поэтому, не рекомендуется строить промышленные предприятия, сооружения коммунального хозяйства и рекреационные учреждения вблизи рек города Сочи. К сожалению, эти рекомендации до сих пор не учитываются в проектировании и застройке города. Так, например, в долине реки </a:t>
            </a:r>
            <a:r>
              <a:rPr kumimoji="0" lang="ru-RU" b="0" i="0" u="none" strike="noStrike" cap="none" normalizeH="0" baseline="0" dirty="0" err="1" smtClean="0">
                <a:ln>
                  <a:noFill/>
                </a:ln>
                <a:solidFill>
                  <a:srgbClr val="000033"/>
                </a:solidFill>
                <a:effectLst/>
                <a:ea typeface="Calibri" pitchFamily="34" charset="0"/>
                <a:cs typeface="Times New Roman" pitchFamily="18" charset="0"/>
              </a:rPr>
              <a:t>Бзугу</a:t>
            </a:r>
            <a:r>
              <a:rPr kumimoji="0" lang="ru-RU" b="0" i="0" u="none" strike="noStrike" cap="none" normalizeH="0" baseline="0" dirty="0" smtClean="0">
                <a:ln>
                  <a:noFill/>
                </a:ln>
                <a:solidFill>
                  <a:srgbClr val="000033"/>
                </a:solidFill>
                <a:effectLst/>
                <a:ea typeface="Calibri" pitchFamily="34" charset="0"/>
                <a:cs typeface="Times New Roman" pitchFamily="18" charset="0"/>
              </a:rPr>
              <a:t> очистные сооружения, построенные в 70-х годах, в результате паводков ежегодно разрушаются. </a:t>
            </a:r>
            <a:endParaRPr kumimoji="0" lang="ru-RU" b="0" i="0" u="none" strike="noStrike" cap="none" normalizeH="0" baseline="0" dirty="0" smtClean="0">
              <a:ln>
                <a:noFill/>
              </a:ln>
              <a:solidFill>
                <a:schemeClr val="tx1"/>
              </a:solidFill>
              <a:effectLst/>
            </a:endParaRPr>
          </a:p>
        </p:txBody>
      </p:sp>
      <p:sp>
        <p:nvSpPr>
          <p:cNvPr id="4" name="Прямоугольник 3"/>
          <p:cNvSpPr/>
          <p:nvPr/>
        </p:nvSpPr>
        <p:spPr>
          <a:xfrm>
            <a:off x="214282" y="2571744"/>
            <a:ext cx="3571900" cy="2862322"/>
          </a:xfrm>
          <a:prstGeom prst="rect">
            <a:avLst/>
          </a:prstGeom>
        </p:spPr>
        <p:txBody>
          <a:bodyPr wrap="square">
            <a:spAutoFit/>
          </a:bodyPr>
          <a:lstStyle/>
          <a:p>
            <a:pPr lvl="0" algn="just" fontAlgn="base">
              <a:spcBef>
                <a:spcPct val="0"/>
              </a:spcBef>
              <a:spcAft>
                <a:spcPct val="0"/>
              </a:spcAft>
            </a:pPr>
            <a:r>
              <a:rPr lang="ru-RU" dirty="0" smtClean="0">
                <a:solidFill>
                  <a:srgbClr val="000033"/>
                </a:solidFill>
                <a:ea typeface="Calibri" pitchFamily="34" charset="0"/>
                <a:cs typeface="Times New Roman" pitchFamily="18" charset="0"/>
              </a:rPr>
              <a:t>Все нечистоты попадают в прибрежную зону моря, и переносятся вдольбереговым течением в зону городских пляжей. Тем самым загрязняются прибрежные воды, создается угроза здоровью местного населения и снижается рекреационный потенциал региона Сочи.</a:t>
            </a:r>
            <a:endParaRPr lang="ru-RU" dirty="0" smtClean="0"/>
          </a:p>
        </p:txBody>
      </p:sp>
      <p:pic>
        <p:nvPicPr>
          <p:cNvPr id="5" name="Рисунок 4" descr="очистные сооружения реки бзугу.jpg"/>
          <p:cNvPicPr>
            <a:picLocks noChangeAspect="1"/>
          </p:cNvPicPr>
          <p:nvPr/>
        </p:nvPicPr>
        <p:blipFill>
          <a:blip r:embed="rId2"/>
          <a:stretch>
            <a:fillRect/>
          </a:stretch>
        </p:blipFill>
        <p:spPr>
          <a:xfrm>
            <a:off x="4010464" y="2571744"/>
            <a:ext cx="4895424" cy="4048139"/>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ochiru.ru/images/comprofiler/cb_image_557_4fd7e4151d1c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20688"/>
            <a:ext cx="4608512" cy="3367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img.travel.ru/images2/2014/06/object233148/1-shutterstock_109727726.jpg"/>
          <p:cNvPicPr>
            <a:picLocks noChangeAspect="1" noChangeArrowheads="1"/>
          </p:cNvPicPr>
          <p:nvPr/>
        </p:nvPicPr>
        <p:blipFill rotWithShape="1">
          <a:blip r:embed="rId3">
            <a:extLst>
              <a:ext uri="{28A0092B-C50C-407E-A947-70E740481C1C}">
                <a14:useLocalDpi xmlns:a14="http://schemas.microsoft.com/office/drawing/2010/main" val="0"/>
              </a:ext>
            </a:extLst>
          </a:blip>
          <a:srcRect b="11861"/>
          <a:stretch/>
        </p:blipFill>
        <p:spPr bwMode="auto">
          <a:xfrm>
            <a:off x="4940029" y="836712"/>
            <a:ext cx="3810000" cy="2312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www.sochi-mountain.ru/imglib/jpg_middle/e648aad6d977536f454b6025174b7b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382" y="3068960"/>
            <a:ext cx="4927690" cy="36907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www.sochi-mountain.ru/imglib/img1/34f29979767bfa1717131366fabf74e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369446"/>
            <a:ext cx="5080194" cy="33902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http://i4.otzovik.com/2012/08/17/252148/img/7292168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5462"/>
          <a:stretch/>
        </p:blipFill>
        <p:spPr bwMode="auto">
          <a:xfrm>
            <a:off x="107504" y="1052736"/>
            <a:ext cx="2304256" cy="30061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401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53210"/>
          </a:xfrm>
        </p:spPr>
        <p:txBody>
          <a:bodyPr>
            <a:normAutofit fontScale="90000"/>
          </a:bodyPr>
          <a:lstStyle/>
          <a:p>
            <a:pPr algn="ctr"/>
            <a:r>
              <a:rPr lang="ru-RU" b="1" dirty="0" smtClean="0">
                <a:effectLst>
                  <a:outerShdw blurRad="38100" dist="38100" dir="2700000" algn="tl">
                    <a:srgbClr val="000000">
                      <a:alpha val="43137"/>
                    </a:srgbClr>
                  </a:outerShdw>
                </a:effectLst>
              </a:rPr>
              <a:t>МОРСКИЕ ВОДЫ</a:t>
            </a:r>
            <a:endParaRPr lang="ru-RU" dirty="0"/>
          </a:p>
        </p:txBody>
      </p:sp>
      <p:sp>
        <p:nvSpPr>
          <p:cNvPr id="3" name="Содержимое 2"/>
          <p:cNvSpPr>
            <a:spLocks noGrp="1"/>
          </p:cNvSpPr>
          <p:nvPr>
            <p:ph sz="half" idx="1"/>
          </p:nvPr>
        </p:nvSpPr>
        <p:spPr>
          <a:xfrm>
            <a:off x="0" y="1428736"/>
            <a:ext cx="4857752" cy="5214974"/>
          </a:xfrm>
        </p:spPr>
        <p:txBody>
          <a:bodyPr>
            <a:normAutofit fontScale="92500"/>
          </a:bodyPr>
          <a:lstStyle/>
          <a:p>
            <a:pPr>
              <a:buNone/>
            </a:pPr>
            <a:r>
              <a:rPr lang="ru-RU" dirty="0" smtClean="0"/>
              <a:t>          </a:t>
            </a:r>
            <a:r>
              <a:rPr lang="ru-RU" sz="2500" dirty="0" smtClean="0"/>
              <a:t>Черноморский бассейн, </a:t>
            </a:r>
            <a:r>
              <a:rPr lang="ru-RU" sz="2500" i="1" dirty="0" smtClean="0">
                <a:effectLst>
                  <a:outerShdw blurRad="38100" dist="38100" dir="2700000" algn="tl">
                    <a:srgbClr val="000000">
                      <a:alpha val="43137"/>
                    </a:srgbClr>
                  </a:outerShdw>
                </a:effectLst>
              </a:rPr>
              <a:t>береговая линия </a:t>
            </a:r>
            <a:r>
              <a:rPr lang="ru-RU" sz="2500" dirty="0" smtClean="0"/>
              <a:t>которого протянулась в регионе Сочи на </a:t>
            </a:r>
            <a:r>
              <a:rPr lang="ru-RU" sz="2500" i="1" dirty="0" smtClean="0">
                <a:effectLst>
                  <a:outerShdw blurRad="38100" dist="38100" dir="2700000" algn="tl">
                    <a:srgbClr val="000000">
                      <a:alpha val="43137"/>
                    </a:srgbClr>
                  </a:outerShdw>
                </a:effectLst>
              </a:rPr>
              <a:t>145 км</a:t>
            </a:r>
            <a:r>
              <a:rPr lang="ru-RU" sz="2500" dirty="0" smtClean="0"/>
              <a:t>, обладает уникальными рекреационными возможностями.</a:t>
            </a:r>
            <a:r>
              <a:rPr lang="ru-RU" sz="2500" b="1" dirty="0" smtClean="0"/>
              <a:t>          </a:t>
            </a:r>
            <a:r>
              <a:rPr lang="ru-RU" sz="2500" i="1" dirty="0" smtClean="0">
                <a:effectLst>
                  <a:outerShdw blurRad="38100" dist="38100" dir="2700000" algn="tl">
                    <a:srgbClr val="000000">
                      <a:alpha val="43137"/>
                    </a:srgbClr>
                  </a:outerShdw>
                </a:effectLst>
              </a:rPr>
              <a:t>Продолжительность купального сезона </a:t>
            </a:r>
            <a:r>
              <a:rPr lang="ru-RU" sz="2500" dirty="0" smtClean="0"/>
              <a:t>в регионе Сочи составляет </a:t>
            </a:r>
            <a:r>
              <a:rPr lang="ru-RU" sz="2500" i="1" dirty="0" smtClean="0">
                <a:effectLst>
                  <a:outerShdw blurRad="38100" dist="38100" dir="2700000" algn="tl">
                    <a:srgbClr val="000000">
                      <a:alpha val="43137"/>
                    </a:srgbClr>
                  </a:outerShdw>
                </a:effectLst>
              </a:rPr>
              <a:t>6-7 месяцев </a:t>
            </a:r>
            <a:r>
              <a:rPr lang="ru-RU" sz="2500" dirty="0" smtClean="0"/>
              <a:t>в году. Среднемесячная температура морской воды в сентябре составляет +23</a:t>
            </a:r>
            <a:r>
              <a:rPr lang="ru-RU" sz="2000" baseline="30000" dirty="0" smtClean="0"/>
              <a:t>о</a:t>
            </a:r>
            <a:r>
              <a:rPr lang="ru-RU" sz="2500" dirty="0" smtClean="0"/>
              <a:t>С, в октябре - +19</a:t>
            </a:r>
            <a:r>
              <a:rPr lang="ru-RU" sz="2000" baseline="30000" dirty="0" smtClean="0"/>
              <a:t>о</a:t>
            </a:r>
            <a:r>
              <a:rPr lang="ru-RU" sz="2500" dirty="0" smtClean="0"/>
              <a:t>С, в ноябре - +15</a:t>
            </a:r>
            <a:r>
              <a:rPr lang="ru-RU" sz="2000" baseline="30000" dirty="0" smtClean="0"/>
              <a:t>о</a:t>
            </a:r>
            <a:r>
              <a:rPr lang="ru-RU" sz="2500" dirty="0" smtClean="0"/>
              <a:t>С.</a:t>
            </a:r>
          </a:p>
          <a:p>
            <a:pPr algn="just">
              <a:buNone/>
            </a:pPr>
            <a:endParaRPr lang="ru-RU" dirty="0" smtClean="0"/>
          </a:p>
          <a:p>
            <a:pPr>
              <a:buNone/>
            </a:pPr>
            <a:endParaRPr lang="ru-RU" dirty="0"/>
          </a:p>
        </p:txBody>
      </p:sp>
      <p:pic>
        <p:nvPicPr>
          <p:cNvPr id="5" name="Содержимое 4" descr="1403470606_chernoe-more.jpg"/>
          <p:cNvPicPr>
            <a:picLocks noGrp="1" noChangeAspect="1"/>
          </p:cNvPicPr>
          <p:nvPr>
            <p:ph sz="half" idx="2"/>
          </p:nvPr>
        </p:nvPicPr>
        <p:blipFill>
          <a:blip r:embed="rId2"/>
          <a:stretch>
            <a:fillRect/>
          </a:stretch>
        </p:blipFill>
        <p:spPr>
          <a:xfrm>
            <a:off x="5072066" y="1357298"/>
            <a:ext cx="3852891" cy="2889668"/>
          </a:xfrm>
          <a:prstGeom prst="rect">
            <a:avLst/>
          </a:prstGeom>
          <a:ln>
            <a:noFill/>
          </a:ln>
          <a:effectLst>
            <a:softEdge rad="112500"/>
          </a:effectLst>
        </p:spPr>
      </p:pic>
      <p:pic>
        <p:nvPicPr>
          <p:cNvPr id="6" name="Рисунок 5" descr="sochi_0.jpg"/>
          <p:cNvPicPr>
            <a:picLocks noChangeAspect="1"/>
          </p:cNvPicPr>
          <p:nvPr/>
        </p:nvPicPr>
        <p:blipFill>
          <a:blip r:embed="rId3"/>
          <a:stretch>
            <a:fillRect/>
          </a:stretch>
        </p:blipFill>
        <p:spPr>
          <a:xfrm>
            <a:off x="4786314" y="4243388"/>
            <a:ext cx="4357686" cy="2614612"/>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642942"/>
          </a:xfrm>
        </p:spPr>
        <p:txBody>
          <a:bodyPr>
            <a:noAutofit/>
          </a:bodyPr>
          <a:lstStyle/>
          <a:p>
            <a:pPr algn="ctr"/>
            <a:r>
              <a:rPr lang="ru-RU" sz="4000" b="1" dirty="0" smtClean="0">
                <a:effectLst>
                  <a:outerShdw blurRad="38100" dist="38100" dir="2700000" algn="tl">
                    <a:srgbClr val="000000">
                      <a:alpha val="43137"/>
                    </a:srgbClr>
                  </a:outerShdw>
                </a:effectLst>
              </a:rPr>
              <a:t>МИНЕРАЛЬНЫЕ ПОДЗЕМНЫЕ ВОДЫ</a:t>
            </a:r>
            <a:endParaRPr lang="ru-RU" sz="4000" dirty="0"/>
          </a:p>
        </p:txBody>
      </p:sp>
      <p:sp>
        <p:nvSpPr>
          <p:cNvPr id="3" name="Содержимое 2"/>
          <p:cNvSpPr>
            <a:spLocks noGrp="1"/>
          </p:cNvSpPr>
          <p:nvPr>
            <p:ph idx="1"/>
          </p:nvPr>
        </p:nvSpPr>
        <p:spPr>
          <a:xfrm>
            <a:off x="214282" y="1428736"/>
            <a:ext cx="8715436" cy="5214974"/>
          </a:xfrm>
        </p:spPr>
        <p:txBody>
          <a:bodyPr>
            <a:noAutofit/>
          </a:bodyPr>
          <a:lstStyle/>
          <a:p>
            <a:pPr algn="just"/>
            <a:r>
              <a:rPr lang="ru-RU" sz="2300" dirty="0" smtClean="0"/>
              <a:t>Минеральные воды - важнейший рекреационный ресурс Сочи. Они играют ключевую роль в развитии лечебной рекреации – комплексе оздоровительных мероприятиях.</a:t>
            </a:r>
          </a:p>
          <a:p>
            <a:pPr algn="just"/>
            <a:r>
              <a:rPr lang="ru-RU" sz="2300" dirty="0" smtClean="0"/>
              <a:t>Современная гидроминеральная база региона Сочи представлена шестью разведанными и эксплуатирующимися месторождениями вод. Основные из них: Сочинское месторождение сульфидных вод, </a:t>
            </a:r>
            <a:r>
              <a:rPr lang="ru-RU" sz="2300" dirty="0" err="1" smtClean="0"/>
              <a:t>йодобромное</a:t>
            </a:r>
            <a:r>
              <a:rPr lang="ru-RU" sz="2300" dirty="0" smtClean="0"/>
              <a:t> месторождение </a:t>
            </a:r>
            <a:r>
              <a:rPr lang="ru-RU" sz="2300" dirty="0" err="1" smtClean="0"/>
              <a:t>Кудепстинских</a:t>
            </a:r>
            <a:r>
              <a:rPr lang="ru-RU" sz="2300" dirty="0" smtClean="0"/>
              <a:t> вод, Лазаревские и </a:t>
            </a:r>
            <a:r>
              <a:rPr lang="ru-RU" sz="2300" dirty="0" err="1" smtClean="0"/>
              <a:t>Мзымтенские</a:t>
            </a:r>
            <a:r>
              <a:rPr lang="ru-RU" sz="2300" dirty="0" smtClean="0"/>
              <a:t> месторождения углекислых минеральных вод. </a:t>
            </a:r>
          </a:p>
          <a:p>
            <a:pPr lvl="0" algn="just"/>
            <a:r>
              <a:rPr lang="ru-RU" sz="2300" dirty="0" smtClean="0"/>
              <a:t>Всего же в регионе Сочи разведано более 200 участков месторождений гидроминеральных вод, многие из которых экономически значимы, но пока не используются. Следует заметить, что гидрогеологические условия Адлерского района Большого Сочи до сих пор практически не изучены.</a:t>
            </a:r>
          </a:p>
          <a:p>
            <a:pPr algn="just"/>
            <a:endParaRPr lang="ru-RU" sz="23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42844" y="857232"/>
            <a:ext cx="8786874"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lang="ru-RU" sz="1400" dirty="0">
              <a:solidFill>
                <a:srgbClr val="000033"/>
              </a:solidFill>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33"/>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 name="Рисунок 2" descr="gidr6.jpg"/>
          <p:cNvPicPr>
            <a:picLocks noChangeAspect="1"/>
          </p:cNvPicPr>
          <p:nvPr/>
        </p:nvPicPr>
        <p:blipFill>
          <a:blip r:embed="rId2"/>
          <a:stretch>
            <a:fillRect/>
          </a:stretch>
        </p:blipFill>
        <p:spPr>
          <a:xfrm>
            <a:off x="3333736" y="2643182"/>
            <a:ext cx="5810264" cy="3873509"/>
          </a:xfrm>
          <a:prstGeom prst="rect">
            <a:avLst/>
          </a:prstGeom>
          <a:ln>
            <a:noFill/>
          </a:ln>
          <a:effectLst>
            <a:softEdge rad="112500"/>
          </a:effectLst>
        </p:spPr>
      </p:pic>
      <p:sp>
        <p:nvSpPr>
          <p:cNvPr id="4" name="Прямоугольник 3"/>
          <p:cNvSpPr/>
          <p:nvPr/>
        </p:nvSpPr>
        <p:spPr>
          <a:xfrm>
            <a:off x="285720" y="785795"/>
            <a:ext cx="8572560" cy="2215991"/>
          </a:xfrm>
          <a:prstGeom prst="rect">
            <a:avLst/>
          </a:prstGeom>
        </p:spPr>
        <p:txBody>
          <a:bodyPr wrap="square">
            <a:spAutoFit/>
          </a:bodyPr>
          <a:lstStyle/>
          <a:p>
            <a:pPr algn="just"/>
            <a:r>
              <a:rPr lang="ru-RU" dirty="0" smtClean="0"/>
              <a:t>          </a:t>
            </a:r>
            <a:r>
              <a:rPr lang="ru-RU" sz="2000" i="1" dirty="0" err="1" smtClean="0">
                <a:effectLst>
                  <a:outerShdw blurRad="38100" dist="38100" dir="2700000" algn="tl">
                    <a:srgbClr val="000000">
                      <a:alpha val="43137"/>
                    </a:srgbClr>
                  </a:outerShdw>
                </a:effectLst>
              </a:rPr>
              <a:t>Йодобромные</a:t>
            </a:r>
            <a:r>
              <a:rPr lang="ru-RU" sz="2000" i="1" dirty="0" smtClean="0">
                <a:effectLst>
                  <a:outerShdw blurRad="38100" dist="38100" dir="2700000" algn="tl">
                    <a:srgbClr val="000000">
                      <a:alpha val="43137"/>
                    </a:srgbClr>
                  </a:outerShdw>
                </a:effectLst>
              </a:rPr>
              <a:t> </a:t>
            </a:r>
            <a:r>
              <a:rPr lang="ru-RU" sz="2000" i="1" dirty="0">
                <a:effectLst>
                  <a:outerShdw blurRad="38100" dist="38100" dir="2700000" algn="tl">
                    <a:srgbClr val="000000">
                      <a:alpha val="43137"/>
                    </a:srgbClr>
                  </a:outerShdw>
                </a:effectLst>
              </a:rPr>
              <a:t>и смешанные азотно-метановые минеральные воды </a:t>
            </a:r>
            <a:r>
              <a:rPr lang="ru-RU" sz="2000" dirty="0"/>
              <a:t>выявляются практически на всей территории региона Сочи. </a:t>
            </a:r>
            <a:r>
              <a:rPr lang="ru-RU" sz="2000" dirty="0" smtClean="0"/>
              <a:t>Однако производительность </a:t>
            </a:r>
            <a:r>
              <a:rPr lang="ru-RU" sz="2000" dirty="0" err="1" smtClean="0"/>
              <a:t>водопритоков</a:t>
            </a:r>
            <a:r>
              <a:rPr lang="ru-RU" sz="2000" dirty="0" smtClean="0"/>
              <a:t> многих из них очень слабая. Только </a:t>
            </a:r>
            <a:r>
              <a:rPr lang="ru-RU" sz="2000" dirty="0" err="1"/>
              <a:t>йодобромные</a:t>
            </a:r>
            <a:r>
              <a:rPr lang="ru-RU" sz="2000" dirty="0"/>
              <a:t> воды </a:t>
            </a:r>
            <a:r>
              <a:rPr lang="ru-RU" sz="2000" dirty="0" smtClean="0"/>
              <a:t>реки Кудепста </a:t>
            </a:r>
            <a:r>
              <a:rPr lang="ru-RU" sz="2000" dirty="0"/>
              <a:t>используются для лечебных целей. Эти воды выявлены </a:t>
            </a:r>
            <a:r>
              <a:rPr lang="ru-RU" sz="2000" i="1" dirty="0">
                <a:effectLst>
                  <a:outerShdw blurRad="38100" dist="38100" dir="2700000" algn="tl">
                    <a:srgbClr val="000000">
                      <a:alpha val="43137"/>
                    </a:srgbClr>
                  </a:outerShdw>
                </a:effectLst>
              </a:rPr>
              <a:t>в долинах </a:t>
            </a:r>
            <a:r>
              <a:rPr lang="ru-RU" sz="2000" i="1" dirty="0" smtClean="0">
                <a:effectLst>
                  <a:outerShdw blurRad="38100" dist="38100" dir="2700000" algn="tl">
                    <a:srgbClr val="000000">
                      <a:alpha val="43137"/>
                    </a:srgbClr>
                  </a:outerShdw>
                </a:effectLst>
              </a:rPr>
              <a:t>рек Западная Хоста </a:t>
            </a:r>
            <a:r>
              <a:rPr lang="ru-RU" sz="2000" i="1" dirty="0">
                <a:effectLst>
                  <a:outerShdw blurRad="38100" dist="38100" dir="2700000" algn="tl">
                    <a:srgbClr val="000000">
                      <a:alpha val="43137"/>
                    </a:srgbClr>
                  </a:outerShdw>
                </a:effectLst>
              </a:rPr>
              <a:t>и Кудепста </a:t>
            </a:r>
            <a:r>
              <a:rPr lang="ru-RU" sz="2000" dirty="0"/>
              <a:t>на глубинах от 148 до 330-762 м</a:t>
            </a:r>
            <a:r>
              <a:rPr lang="ru-RU" sz="2000" dirty="0" smtClean="0"/>
              <a:t>. </a:t>
            </a:r>
            <a:endParaRPr lang="ru-RU" sz="2000" dirty="0"/>
          </a:p>
          <a:p>
            <a:pPr algn="just"/>
            <a:endParaRPr lang="ru-RU" dirty="0"/>
          </a:p>
        </p:txBody>
      </p:sp>
      <p:sp>
        <p:nvSpPr>
          <p:cNvPr id="5" name="Прямоугольник 4"/>
          <p:cNvSpPr/>
          <p:nvPr/>
        </p:nvSpPr>
        <p:spPr>
          <a:xfrm>
            <a:off x="214282" y="2643182"/>
            <a:ext cx="3143272" cy="4093428"/>
          </a:xfrm>
          <a:prstGeom prst="rect">
            <a:avLst/>
          </a:prstGeom>
        </p:spPr>
        <p:txBody>
          <a:bodyPr wrap="square">
            <a:spAutoFit/>
          </a:bodyPr>
          <a:lstStyle/>
          <a:p>
            <a:pPr algn="just"/>
            <a:r>
              <a:rPr lang="ru-RU" sz="2000" dirty="0" smtClean="0"/>
              <a:t>          Истинные границы месторождения сероводородных минеральных вод типа Мацесты практически не установлены.        </a:t>
            </a:r>
          </a:p>
          <a:p>
            <a:pPr algn="just"/>
            <a:r>
              <a:rPr lang="ru-RU" sz="2000" dirty="0" smtClean="0"/>
              <a:t>       Месторождение разведано на участке побережья от </a:t>
            </a:r>
            <a:r>
              <a:rPr lang="ru-RU" sz="2000" i="1" dirty="0" smtClean="0">
                <a:effectLst>
                  <a:outerShdw blurRad="38100" dist="38100" dir="2700000" algn="tl">
                    <a:srgbClr val="000000">
                      <a:alpha val="43137"/>
                    </a:srgbClr>
                  </a:outerShdw>
                </a:effectLst>
              </a:rPr>
              <a:t>реки </a:t>
            </a:r>
            <a:r>
              <a:rPr lang="ru-RU" sz="2000" i="1" dirty="0" err="1" smtClean="0">
                <a:effectLst>
                  <a:outerShdw blurRad="38100" dist="38100" dir="2700000" algn="tl">
                    <a:srgbClr val="000000">
                      <a:alpha val="43137"/>
                    </a:srgbClr>
                  </a:outerShdw>
                </a:effectLst>
              </a:rPr>
              <a:t>Мамайка</a:t>
            </a:r>
            <a:r>
              <a:rPr lang="ru-RU" sz="2000" dirty="0" smtClean="0"/>
              <a:t> до реки Кудепста на площади около 160 км2 и до глубины 2.5-3.3 км.</a:t>
            </a:r>
            <a:endParaRPr lang="ru-RU" sz="2000" dirty="0"/>
          </a:p>
        </p:txBody>
      </p:sp>
      <p:sp>
        <p:nvSpPr>
          <p:cNvPr id="6" name="Прямоугольник 5"/>
          <p:cNvSpPr/>
          <p:nvPr/>
        </p:nvSpPr>
        <p:spPr>
          <a:xfrm>
            <a:off x="7572396" y="6488668"/>
            <a:ext cx="1381981" cy="369332"/>
          </a:xfrm>
          <a:prstGeom prst="rect">
            <a:avLst/>
          </a:prstGeom>
        </p:spPr>
        <p:txBody>
          <a:bodyPr wrap="none">
            <a:spAutoFit/>
          </a:bodyPr>
          <a:lstStyle/>
          <a:p>
            <a:r>
              <a:rPr lang="ru-RU" i="1" dirty="0" smtClean="0"/>
              <a:t>Река Хоста</a:t>
            </a:r>
            <a:endParaRPr lang="ru-RU" i="1"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gidr8.jpg"/>
          <p:cNvPicPr>
            <a:picLocks noChangeAspect="1"/>
          </p:cNvPicPr>
          <p:nvPr/>
        </p:nvPicPr>
        <p:blipFill>
          <a:blip r:embed="rId2"/>
          <a:stretch>
            <a:fillRect/>
          </a:stretch>
        </p:blipFill>
        <p:spPr>
          <a:xfrm>
            <a:off x="3857620" y="2893214"/>
            <a:ext cx="5286380" cy="3964785"/>
          </a:xfrm>
          <a:prstGeom prst="rect">
            <a:avLst/>
          </a:prstGeom>
          <a:ln>
            <a:noFill/>
          </a:ln>
          <a:effectLst>
            <a:softEdge rad="112500"/>
          </a:effectLst>
        </p:spPr>
      </p:pic>
      <p:sp>
        <p:nvSpPr>
          <p:cNvPr id="2" name="Прямоугольник 1"/>
          <p:cNvSpPr/>
          <p:nvPr/>
        </p:nvSpPr>
        <p:spPr>
          <a:xfrm>
            <a:off x="285720" y="928670"/>
            <a:ext cx="8572560" cy="2123658"/>
          </a:xfrm>
          <a:prstGeom prst="rect">
            <a:avLst/>
          </a:prstGeom>
        </p:spPr>
        <p:txBody>
          <a:bodyPr wrap="square">
            <a:spAutoFit/>
          </a:bodyPr>
          <a:lstStyle/>
          <a:p>
            <a:pPr algn="just"/>
            <a:r>
              <a:rPr lang="en-US" sz="2000" dirty="0" smtClean="0"/>
              <a:t>          </a:t>
            </a:r>
            <a:r>
              <a:rPr lang="ru-RU" sz="2200" dirty="0" err="1" smtClean="0"/>
              <a:t>Мацестинские</a:t>
            </a:r>
            <a:r>
              <a:rPr lang="ru-RU" sz="2200" dirty="0" smtClean="0"/>
              <a:t> воды относятся к типу </a:t>
            </a:r>
            <a:r>
              <a:rPr lang="ru-RU" sz="2200" i="1" dirty="0" smtClean="0">
                <a:effectLst>
                  <a:outerShdw blurRad="38100" dist="38100" dir="2700000" algn="tl">
                    <a:srgbClr val="000000">
                      <a:alpha val="43137"/>
                    </a:srgbClr>
                  </a:outerShdw>
                </a:effectLst>
              </a:rPr>
              <a:t>термальных сульфидных </a:t>
            </a:r>
            <a:r>
              <a:rPr lang="ru-RU" sz="2200" i="1" dirty="0" err="1" smtClean="0">
                <a:effectLst>
                  <a:outerShdw blurRad="38100" dist="38100" dir="2700000" algn="tl">
                    <a:srgbClr val="000000">
                      <a:alpha val="43137"/>
                    </a:srgbClr>
                  </a:outerShdw>
                </a:effectLst>
              </a:rPr>
              <a:t>хлориднонатриевых</a:t>
            </a:r>
            <a:r>
              <a:rPr lang="ru-RU" sz="2200" i="1" dirty="0" smtClean="0">
                <a:effectLst>
                  <a:outerShdw blurRad="38100" dist="38100" dir="2700000" algn="tl">
                    <a:srgbClr val="000000">
                      <a:alpha val="43137"/>
                    </a:srgbClr>
                  </a:outerShdw>
                </a:effectLst>
              </a:rPr>
              <a:t>,</a:t>
            </a:r>
            <a:r>
              <a:rPr lang="ru-RU" sz="2200" dirty="0" smtClean="0"/>
              <a:t> богатых свободным сероводородом. Из редких элементов в воде содержатся йод (15 мг/л), бром (97 мг/л), фтор (17 мг/л). В следовых количествах - бор, радон, соли радия и др. Газовый состав вод представлен сероводородом, углекислотой, метаном, азотом.</a:t>
            </a:r>
          </a:p>
        </p:txBody>
      </p:sp>
      <p:sp>
        <p:nvSpPr>
          <p:cNvPr id="4" name="Прямоугольник 3"/>
          <p:cNvSpPr/>
          <p:nvPr/>
        </p:nvSpPr>
        <p:spPr>
          <a:xfrm>
            <a:off x="285720" y="3000372"/>
            <a:ext cx="3429024" cy="2123658"/>
          </a:xfrm>
          <a:prstGeom prst="rect">
            <a:avLst/>
          </a:prstGeom>
        </p:spPr>
        <p:txBody>
          <a:bodyPr wrap="square">
            <a:spAutoFit/>
          </a:bodyPr>
          <a:lstStyle/>
          <a:p>
            <a:pPr algn="just"/>
            <a:r>
              <a:rPr lang="en-US" dirty="0" smtClean="0"/>
              <a:t>      </a:t>
            </a:r>
            <a:r>
              <a:rPr lang="ru-RU" dirty="0" smtClean="0"/>
              <a:t> </a:t>
            </a:r>
            <a:r>
              <a:rPr lang="en-US" dirty="0" smtClean="0"/>
              <a:t>    </a:t>
            </a:r>
            <a:r>
              <a:rPr lang="ru-RU" sz="2200" i="1" dirty="0" err="1" smtClean="0">
                <a:effectLst>
                  <a:outerShdw blurRad="38100" dist="38100" dir="2700000" algn="tl">
                    <a:srgbClr val="000000">
                      <a:alpha val="43137"/>
                    </a:srgbClr>
                  </a:outerShdw>
                </a:effectLst>
              </a:rPr>
              <a:t>Мацестинские</a:t>
            </a:r>
            <a:r>
              <a:rPr lang="ru-RU" sz="2200" i="1" dirty="0" smtClean="0">
                <a:effectLst>
                  <a:outerShdw blurRad="38100" dist="38100" dir="2700000" algn="tl">
                    <a:srgbClr val="000000">
                      <a:alpha val="43137"/>
                    </a:srgbClr>
                  </a:outerShdw>
                </a:effectLst>
              </a:rPr>
              <a:t> сероводородные воды </a:t>
            </a:r>
            <a:r>
              <a:rPr lang="ru-RU" sz="2200" dirty="0" smtClean="0"/>
              <a:t>размещаются в известняках верхнего мела в долинах </a:t>
            </a:r>
            <a:r>
              <a:rPr lang="ru-RU" sz="2200" i="1" dirty="0" smtClean="0">
                <a:effectLst>
                  <a:outerShdw blurRad="38100" dist="38100" dir="2700000" algn="tl">
                    <a:srgbClr val="000000">
                      <a:alpha val="43137"/>
                    </a:srgbClr>
                  </a:outerShdw>
                </a:effectLst>
              </a:rPr>
              <a:t>рек </a:t>
            </a:r>
            <a:r>
              <a:rPr lang="ru-RU" sz="2200" i="1" dirty="0" err="1" smtClean="0">
                <a:effectLst>
                  <a:outerShdw blurRad="38100" dist="38100" dir="2700000" algn="tl">
                    <a:srgbClr val="000000">
                      <a:alpha val="43137"/>
                    </a:srgbClr>
                  </a:outerShdw>
                </a:effectLst>
              </a:rPr>
              <a:t>Бзугу</a:t>
            </a:r>
            <a:r>
              <a:rPr lang="ru-RU" sz="2200" i="1" dirty="0" smtClean="0">
                <a:effectLst>
                  <a:outerShdw blurRad="38100" dist="38100" dir="2700000" algn="tl">
                    <a:srgbClr val="000000">
                      <a:alpha val="43137"/>
                    </a:srgbClr>
                  </a:outerShdw>
                </a:effectLst>
              </a:rPr>
              <a:t>, Мацеста и </a:t>
            </a:r>
            <a:r>
              <a:rPr lang="ru-RU" sz="2200" i="1" dirty="0" err="1" smtClean="0">
                <a:effectLst>
                  <a:outerShdw blurRad="38100" dist="38100" dir="2700000" algn="tl">
                    <a:srgbClr val="000000">
                      <a:alpha val="43137"/>
                    </a:srgbClr>
                  </a:outerShdw>
                </a:effectLst>
              </a:rPr>
              <a:t>Агура</a:t>
            </a:r>
            <a:r>
              <a:rPr lang="ru-RU" sz="2200" i="1" dirty="0" smtClean="0">
                <a:effectLst>
                  <a:outerShdw blurRad="38100" dist="38100" dir="2700000" algn="tl">
                    <a:srgbClr val="000000">
                      <a:alpha val="43137"/>
                    </a:srgbClr>
                  </a:outerShdw>
                </a:effectLst>
              </a:rPr>
              <a:t>.</a:t>
            </a:r>
            <a:endParaRPr lang="ru-RU" sz="2200" i="1" dirty="0">
              <a:effectLst>
                <a:outerShdw blurRad="38100" dist="38100" dir="2700000" algn="tl">
                  <a:srgbClr val="000000">
                    <a:alpha val="43137"/>
                  </a:srgbClr>
                </a:outerShdw>
              </a:effectLst>
            </a:endParaRPr>
          </a:p>
        </p:txBody>
      </p:sp>
      <p:sp>
        <p:nvSpPr>
          <p:cNvPr id="2049" name="Rectangle 1"/>
          <p:cNvSpPr>
            <a:spLocks noChangeArrowheads="1"/>
          </p:cNvSpPr>
          <p:nvPr/>
        </p:nvSpPr>
        <p:spPr bwMode="auto">
          <a:xfrm>
            <a:off x="2428860" y="6357958"/>
            <a:ext cx="135732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Река </a:t>
            </a:r>
            <a:r>
              <a:rPr kumimoji="0" lang="ru-RU"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Агура</a:t>
            </a:r>
            <a:endParaRPr kumimoji="0" lang="ru-RU" sz="2400" i="1"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4" descr="gidr7.jpg"/>
          <p:cNvPicPr>
            <a:picLocks noChangeAspect="1"/>
          </p:cNvPicPr>
          <p:nvPr/>
        </p:nvPicPr>
        <p:blipFill>
          <a:blip r:embed="rId2"/>
          <a:stretch>
            <a:fillRect/>
          </a:stretch>
        </p:blipFill>
        <p:spPr>
          <a:xfrm>
            <a:off x="214282" y="857232"/>
            <a:ext cx="4092429" cy="5429288"/>
          </a:xfrm>
          <a:prstGeom prst="rect">
            <a:avLst/>
          </a:prstGeom>
          <a:ln>
            <a:noFill/>
          </a:ln>
          <a:effectLst>
            <a:softEdge rad="112500"/>
          </a:effectLst>
        </p:spPr>
      </p:pic>
      <p:sp>
        <p:nvSpPr>
          <p:cNvPr id="1025" name="Rectangle 1"/>
          <p:cNvSpPr>
            <a:spLocks noChangeArrowheads="1"/>
          </p:cNvSpPr>
          <p:nvPr/>
        </p:nvSpPr>
        <p:spPr bwMode="auto">
          <a:xfrm>
            <a:off x="4429124" y="785794"/>
            <a:ext cx="4572032"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effectLst/>
                <a:ea typeface="Calibri" pitchFamily="34" charset="0"/>
                <a:cs typeface="Times New Roman" pitchFamily="18" charset="0"/>
              </a:rPr>
              <a:t>       Вода с максимальной минерализацией и концентрациями сероводорода обнаружена </a:t>
            </a:r>
            <a:r>
              <a:rPr kumimoji="0" lang="ru-RU" sz="2200" b="0" i="1" u="none" strike="noStrike" cap="none" normalizeH="0" baseline="0" dirty="0" smtClean="0">
                <a:ln>
                  <a:noFill/>
                </a:ln>
                <a:effectLst>
                  <a:outerShdw blurRad="38100" dist="38100" dir="2700000" algn="tl">
                    <a:srgbClr val="000000">
                      <a:alpha val="43137"/>
                    </a:srgbClr>
                  </a:outerShdw>
                </a:effectLst>
                <a:ea typeface="Calibri" pitchFamily="34" charset="0"/>
                <a:cs typeface="Times New Roman" pitchFamily="18" charset="0"/>
              </a:rPr>
              <a:t>в скважинах Старой Мацесты и Верхней Мацесты</a:t>
            </a:r>
            <a:r>
              <a:rPr kumimoji="0" lang="ru-RU" sz="2200" b="0" i="0" u="none" strike="noStrike" cap="none" normalizeH="0" baseline="0" dirty="0" smtClean="0">
                <a:ln>
                  <a:noFill/>
                </a:ln>
                <a:effectLst/>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effectLst/>
                <a:ea typeface="Calibri" pitchFamily="34" charset="0"/>
                <a:cs typeface="Times New Roman" pitchFamily="18" charset="0"/>
              </a:rPr>
              <a:t>       Воды располагаются на левом берегу реки Мацеста вблизи пещеры в </a:t>
            </a:r>
            <a:r>
              <a:rPr kumimoji="0" lang="ru-RU" sz="2200" b="0" i="0" u="none" strike="noStrike" cap="none" normalizeH="0" baseline="0" dirty="0" err="1" smtClean="0">
                <a:ln>
                  <a:noFill/>
                </a:ln>
                <a:effectLst/>
                <a:ea typeface="Calibri" pitchFamily="34" charset="0"/>
                <a:cs typeface="Times New Roman" pitchFamily="18" charset="0"/>
              </a:rPr>
              <a:t>сенонских</a:t>
            </a:r>
            <a:r>
              <a:rPr kumimoji="0" lang="ru-RU" sz="2200" b="0" i="0" u="none" strike="noStrike" cap="none" normalizeH="0" baseline="0" dirty="0" smtClean="0">
                <a:ln>
                  <a:noFill/>
                </a:ln>
                <a:effectLst/>
                <a:ea typeface="Calibri" pitchFamily="34" charset="0"/>
                <a:cs typeface="Times New Roman" pitchFamily="18" charset="0"/>
              </a:rPr>
              <a:t> известняках, на отметках 25-28 километров. </a:t>
            </a:r>
            <a:r>
              <a:rPr kumimoji="0" lang="ru-RU" sz="2200" b="0" i="0" u="none" strike="noStrike" cap="none" normalizeH="0" baseline="0" dirty="0" err="1" smtClean="0">
                <a:ln>
                  <a:noFill/>
                </a:ln>
                <a:effectLst/>
                <a:ea typeface="Calibri" pitchFamily="34" charset="0"/>
                <a:cs typeface="Times New Roman" pitchFamily="18" charset="0"/>
              </a:rPr>
              <a:t>Мацестинская</a:t>
            </a:r>
            <a:r>
              <a:rPr kumimoji="0" lang="ru-RU" sz="2200" b="0" i="0" u="none" strike="noStrike" cap="none" normalizeH="0" baseline="0" dirty="0" smtClean="0">
                <a:ln>
                  <a:noFill/>
                </a:ln>
                <a:effectLst/>
                <a:ea typeface="Calibri" pitchFamily="34" charset="0"/>
                <a:cs typeface="Times New Roman" pitchFamily="18" charset="0"/>
              </a:rPr>
              <a:t> вода поступает также из карстовой пещеры. </a:t>
            </a:r>
            <a:endParaRPr kumimoji="0" lang="ru-RU" sz="2200" b="0" i="0" u="none" strike="noStrike" cap="none" normalizeH="0" baseline="0" dirty="0" smtClean="0">
              <a:ln>
                <a:noFill/>
              </a:ln>
              <a:effectLst/>
            </a:endParaRPr>
          </a:p>
        </p:txBody>
      </p:sp>
      <p:sp>
        <p:nvSpPr>
          <p:cNvPr id="1027" name="Rectangle 3"/>
          <p:cNvSpPr>
            <a:spLocks noChangeArrowheads="1"/>
          </p:cNvSpPr>
          <p:nvPr/>
        </p:nvSpPr>
        <p:spPr bwMode="auto">
          <a:xfrm>
            <a:off x="4357686" y="4500570"/>
            <a:ext cx="457203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200" b="0" i="1" u="none" strike="noStrike" cap="none" normalizeH="0" baseline="0" dirty="0" err="1" smtClean="0">
                <a:ln>
                  <a:noFill/>
                </a:ln>
                <a:effectLst>
                  <a:outerShdw blurRad="38100" dist="38100" dir="2700000" algn="tl">
                    <a:srgbClr val="000000">
                      <a:alpha val="43137"/>
                    </a:srgbClr>
                  </a:outerShdw>
                </a:effectLst>
                <a:ea typeface="Times New Roman" pitchFamily="18" charset="0"/>
                <a:cs typeface="Times New Roman" pitchFamily="18" charset="0"/>
              </a:rPr>
              <a:t>Мацестинские</a:t>
            </a:r>
            <a:r>
              <a:rPr kumimoji="0" lang="ru-RU" sz="2200" b="0" i="1"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 воды </a:t>
            </a:r>
            <a:r>
              <a:rPr kumimoji="0" lang="ru-RU" sz="2200" b="0" i="0" u="none" strike="noStrike" cap="none" normalizeH="0" baseline="0" dirty="0" smtClean="0">
                <a:ln>
                  <a:noFill/>
                </a:ln>
                <a:effectLst/>
                <a:ea typeface="Times New Roman" pitchFamily="18" charset="0"/>
                <a:cs typeface="Times New Roman" pitchFamily="18" charset="0"/>
              </a:rPr>
              <a:t>также выявлены в долинах </a:t>
            </a:r>
            <a:r>
              <a:rPr kumimoji="0" lang="ru-RU" sz="2200" b="0" i="1"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рек </a:t>
            </a:r>
            <a:r>
              <a:rPr kumimoji="0" lang="ru-RU" sz="2200" b="0" i="1" u="none" strike="noStrike" cap="none" normalizeH="0" baseline="0" dirty="0" err="1" smtClean="0">
                <a:ln>
                  <a:noFill/>
                </a:ln>
                <a:effectLst>
                  <a:outerShdw blurRad="38100" dist="38100" dir="2700000" algn="tl">
                    <a:srgbClr val="000000">
                      <a:alpha val="43137"/>
                    </a:srgbClr>
                  </a:outerShdw>
                </a:effectLst>
                <a:ea typeface="Times New Roman" pitchFamily="18" charset="0"/>
                <a:cs typeface="Times New Roman" pitchFamily="18" charset="0"/>
              </a:rPr>
              <a:t>Мамайка</a:t>
            </a:r>
            <a:r>
              <a:rPr kumimoji="0" lang="ru-RU" sz="2200" b="0" i="1" u="none" strike="noStrike" cap="none" normalizeH="0" baseline="0" dirty="0" smtClean="0">
                <a:ln>
                  <a:noFill/>
                </a:ln>
                <a:effectLst>
                  <a:outerShdw blurRad="38100" dist="38100" dir="2700000" algn="tl">
                    <a:srgbClr val="000000">
                      <a:alpha val="43137"/>
                    </a:srgbClr>
                  </a:outerShdw>
                </a:effectLst>
                <a:ea typeface="Times New Roman" pitchFamily="18" charset="0"/>
                <a:cs typeface="Times New Roman" pitchFamily="18" charset="0"/>
              </a:rPr>
              <a:t>, Сочи и Хоста.</a:t>
            </a:r>
            <a:endParaRPr kumimoji="0" lang="ru-RU" sz="2200" b="0" i="1" u="none" strike="noStrike" cap="none" normalizeH="0" baseline="0" dirty="0" smtClean="0">
              <a:ln>
                <a:noFill/>
              </a:ln>
              <a:effectLst>
                <a:outerShdw blurRad="38100" dist="38100" dir="2700000" algn="tl">
                  <a:srgbClr val="000000">
                    <a:alpha val="43137"/>
                  </a:srgbClr>
                </a:outerShdw>
              </a:effectLst>
              <a:cs typeface="Times New Roman" pitchFamily="18" charset="0"/>
            </a:endParaRPr>
          </a:p>
        </p:txBody>
      </p:sp>
      <p:sp>
        <p:nvSpPr>
          <p:cNvPr id="1028" name="Rectangle 4"/>
          <p:cNvSpPr>
            <a:spLocks noChangeArrowheads="1"/>
          </p:cNvSpPr>
          <p:nvPr/>
        </p:nvSpPr>
        <p:spPr bwMode="auto">
          <a:xfrm>
            <a:off x="285720" y="6286520"/>
            <a:ext cx="178595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Река Мацеста</a:t>
            </a:r>
            <a:endParaRPr kumimoji="0" lang="ru-RU" sz="1800" i="1"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857232"/>
            <a:ext cx="8715436" cy="2554545"/>
          </a:xfrm>
          <a:prstGeom prst="rect">
            <a:avLst/>
          </a:prstGeom>
        </p:spPr>
        <p:txBody>
          <a:bodyPr wrap="square">
            <a:spAutoFit/>
          </a:bodyPr>
          <a:lstStyle/>
          <a:p>
            <a:pPr algn="just"/>
            <a:r>
              <a:rPr lang="ru-RU" dirty="0" smtClean="0"/>
              <a:t>          </a:t>
            </a:r>
            <a:r>
              <a:rPr lang="ru-RU" sz="2000" dirty="0" smtClean="0"/>
              <a:t>Месторождения </a:t>
            </a:r>
            <a:r>
              <a:rPr lang="ru-RU" sz="2000" i="1" dirty="0" smtClean="0">
                <a:effectLst>
                  <a:outerShdw blurRad="38100" dist="38100" dir="2700000" algn="tl">
                    <a:srgbClr val="000000">
                      <a:alpha val="43137"/>
                    </a:srgbClr>
                  </a:outerShdw>
                </a:effectLst>
              </a:rPr>
              <a:t>углекислых минеральных вод </a:t>
            </a:r>
            <a:r>
              <a:rPr lang="ru-RU" sz="2000" dirty="0" smtClean="0"/>
              <a:t>также является важной составной частью Сочинского рекреационного района. Всего в регионе насчитывается более </a:t>
            </a:r>
            <a:r>
              <a:rPr lang="ru-RU" sz="2000" i="1" dirty="0" smtClean="0">
                <a:effectLst>
                  <a:outerShdw blurRad="38100" dist="38100" dir="2700000" algn="tl">
                    <a:srgbClr val="000000">
                      <a:alpha val="43137"/>
                    </a:srgbClr>
                  </a:outerShdw>
                </a:effectLst>
              </a:rPr>
              <a:t>200 источников </a:t>
            </a:r>
            <a:r>
              <a:rPr lang="ru-RU" sz="2000" dirty="0" smtClean="0"/>
              <a:t>углекислых минеральных вод. Они располагаются в бассейне верхнего течения </a:t>
            </a:r>
            <a:r>
              <a:rPr lang="ru-RU" sz="2000" i="1" dirty="0" smtClean="0">
                <a:effectLst>
                  <a:outerShdw blurRad="38100" dist="38100" dir="2700000" algn="tl">
                    <a:srgbClr val="000000">
                      <a:alpha val="43137"/>
                    </a:srgbClr>
                  </a:outerShdw>
                </a:effectLst>
              </a:rPr>
              <a:t>реки </a:t>
            </a:r>
            <a:r>
              <a:rPr lang="ru-RU" sz="2000" i="1" dirty="0" err="1" smtClean="0">
                <a:effectLst>
                  <a:outerShdw blurRad="38100" dist="38100" dir="2700000" algn="tl">
                    <a:srgbClr val="000000">
                      <a:alpha val="43137"/>
                    </a:srgbClr>
                  </a:outerShdw>
                </a:effectLst>
              </a:rPr>
              <a:t>Мзымта</a:t>
            </a:r>
            <a:r>
              <a:rPr lang="ru-RU" sz="2000" i="1" dirty="0" smtClean="0">
                <a:effectLst>
                  <a:outerShdw blurRad="38100" dist="38100" dir="2700000" algn="tl">
                    <a:srgbClr val="000000">
                      <a:alpha val="43137"/>
                    </a:srgbClr>
                  </a:outerShdw>
                </a:effectLst>
              </a:rPr>
              <a:t> и ее притоков - </a:t>
            </a:r>
            <a:r>
              <a:rPr lang="ru-RU" sz="2000" i="1" dirty="0" err="1" smtClean="0">
                <a:effectLst>
                  <a:outerShdw blurRad="38100" dist="38100" dir="2700000" algn="tl">
                    <a:srgbClr val="000000">
                      <a:alpha val="43137"/>
                    </a:srgbClr>
                  </a:outerShdw>
                </a:effectLst>
              </a:rPr>
              <a:t>Азмич</a:t>
            </a:r>
            <a:r>
              <a:rPr lang="ru-RU" sz="2000" i="1" dirty="0" smtClean="0">
                <a:effectLst>
                  <a:outerShdw blurRad="38100" dist="38100" dir="2700000" algn="tl">
                    <a:srgbClr val="000000">
                      <a:alpha val="43137"/>
                    </a:srgbClr>
                  </a:outerShdw>
                </a:effectLst>
              </a:rPr>
              <a:t>, </a:t>
            </a:r>
            <a:r>
              <a:rPr lang="ru-RU" sz="2000" i="1" dirty="0" err="1" smtClean="0">
                <a:effectLst>
                  <a:outerShdw blurRad="38100" dist="38100" dir="2700000" algn="tl">
                    <a:srgbClr val="000000">
                      <a:alpha val="43137"/>
                    </a:srgbClr>
                  </a:outerShdw>
                </a:effectLst>
              </a:rPr>
              <a:t>Пслух</a:t>
            </a:r>
            <a:r>
              <a:rPr lang="ru-RU" sz="2000" i="1" dirty="0" smtClean="0">
                <a:effectLst>
                  <a:outerShdw blurRad="38100" dist="38100" dir="2700000" algn="tl">
                    <a:srgbClr val="000000">
                      <a:alpha val="43137"/>
                    </a:srgbClr>
                  </a:outerShdw>
                </a:effectLst>
              </a:rPr>
              <a:t>, </a:t>
            </a:r>
            <a:r>
              <a:rPr lang="ru-RU" sz="2000" i="1" dirty="0" err="1" smtClean="0">
                <a:effectLst>
                  <a:outerShdw blurRad="38100" dist="38100" dir="2700000" algn="tl">
                    <a:srgbClr val="000000">
                      <a:alpha val="43137"/>
                    </a:srgbClr>
                  </a:outerShdw>
                </a:effectLst>
              </a:rPr>
              <a:t>Ачипсе</a:t>
            </a:r>
            <a:r>
              <a:rPr lang="ru-RU" sz="2000" i="1" dirty="0" smtClean="0">
                <a:effectLst>
                  <a:outerShdw blurRad="38100" dist="38100" dir="2700000" algn="tl">
                    <a:srgbClr val="000000">
                      <a:alpha val="43137"/>
                    </a:srgbClr>
                  </a:outerShdw>
                </a:effectLst>
              </a:rPr>
              <a:t> и </a:t>
            </a:r>
            <a:r>
              <a:rPr lang="ru-RU" sz="2000" i="1" dirty="0" err="1" smtClean="0">
                <a:effectLst>
                  <a:outerShdw blurRad="38100" dist="38100" dir="2700000" algn="tl">
                    <a:srgbClr val="000000">
                      <a:alpha val="43137"/>
                    </a:srgbClr>
                  </a:outerShdw>
                </a:effectLst>
              </a:rPr>
              <a:t>Чвижепсе</a:t>
            </a:r>
            <a:r>
              <a:rPr lang="ru-RU" sz="2000" dirty="0" smtClean="0"/>
              <a:t>. Выходы источников приурочены к зонам глубоких тектонических разломов. Территория распространения источников хорошо известна под названием </a:t>
            </a:r>
            <a:r>
              <a:rPr lang="ru-RU" sz="2000" dirty="0" err="1" smtClean="0"/>
              <a:t>Краснополянского</a:t>
            </a:r>
            <a:r>
              <a:rPr lang="ru-RU" sz="2000" dirty="0" smtClean="0"/>
              <a:t> горного района.    </a:t>
            </a:r>
            <a:endParaRPr lang="ru-RU" dirty="0"/>
          </a:p>
        </p:txBody>
      </p:sp>
      <p:pic>
        <p:nvPicPr>
          <p:cNvPr id="3" name="Рисунок 2" descr="gidr9.jpg"/>
          <p:cNvPicPr>
            <a:picLocks noChangeAspect="1"/>
          </p:cNvPicPr>
          <p:nvPr/>
        </p:nvPicPr>
        <p:blipFill>
          <a:blip r:embed="rId2"/>
          <a:stretch>
            <a:fillRect/>
          </a:stretch>
        </p:blipFill>
        <p:spPr>
          <a:xfrm>
            <a:off x="4714876" y="3357562"/>
            <a:ext cx="4286248" cy="3214686"/>
          </a:xfrm>
          <a:prstGeom prst="rect">
            <a:avLst/>
          </a:prstGeom>
          <a:ln>
            <a:noFill/>
          </a:ln>
          <a:effectLst>
            <a:softEdge rad="112500"/>
          </a:effectLst>
        </p:spPr>
      </p:pic>
      <p:sp>
        <p:nvSpPr>
          <p:cNvPr id="5" name="Прямоугольник 4"/>
          <p:cNvSpPr/>
          <p:nvPr/>
        </p:nvSpPr>
        <p:spPr>
          <a:xfrm>
            <a:off x="4857752" y="6488668"/>
            <a:ext cx="1470852" cy="369332"/>
          </a:xfrm>
          <a:prstGeom prst="rect">
            <a:avLst/>
          </a:prstGeom>
        </p:spPr>
        <p:txBody>
          <a:bodyPr wrap="none">
            <a:spAutoFit/>
          </a:bodyPr>
          <a:lstStyle/>
          <a:p>
            <a:r>
              <a:rPr lang="ru-RU" i="1" dirty="0" smtClean="0"/>
              <a:t>Река </a:t>
            </a:r>
            <a:r>
              <a:rPr lang="ru-RU" i="1" dirty="0" err="1" smtClean="0"/>
              <a:t>Ачипсе</a:t>
            </a:r>
            <a:endParaRPr lang="ru-RU" i="1" dirty="0"/>
          </a:p>
        </p:txBody>
      </p:sp>
      <p:pic>
        <p:nvPicPr>
          <p:cNvPr id="8" name="Рисунок 7" descr="река азмич.jpg"/>
          <p:cNvPicPr>
            <a:picLocks noChangeAspect="1"/>
          </p:cNvPicPr>
          <p:nvPr/>
        </p:nvPicPr>
        <p:blipFill>
          <a:blip r:embed="rId3"/>
          <a:stretch>
            <a:fillRect/>
          </a:stretch>
        </p:blipFill>
        <p:spPr>
          <a:xfrm>
            <a:off x="193802" y="3357562"/>
            <a:ext cx="4282920" cy="3214710"/>
          </a:xfrm>
          <a:prstGeom prst="rect">
            <a:avLst/>
          </a:prstGeom>
          <a:ln>
            <a:noFill/>
          </a:ln>
          <a:effectLst>
            <a:softEdge rad="112500"/>
          </a:effectLst>
        </p:spPr>
      </p:pic>
      <p:sp>
        <p:nvSpPr>
          <p:cNvPr id="9" name="Прямоугольник 8"/>
          <p:cNvSpPr/>
          <p:nvPr/>
        </p:nvSpPr>
        <p:spPr>
          <a:xfrm>
            <a:off x="285720" y="6488668"/>
            <a:ext cx="1362552" cy="369332"/>
          </a:xfrm>
          <a:prstGeom prst="rect">
            <a:avLst/>
          </a:prstGeom>
        </p:spPr>
        <p:txBody>
          <a:bodyPr wrap="none">
            <a:spAutoFit/>
          </a:bodyPr>
          <a:lstStyle/>
          <a:p>
            <a:r>
              <a:rPr lang="ru-RU" i="1" dirty="0" smtClean="0"/>
              <a:t>Река </a:t>
            </a:r>
            <a:r>
              <a:rPr lang="ru-RU" i="1" dirty="0" err="1" smtClean="0"/>
              <a:t>Азмич</a:t>
            </a:r>
            <a:endParaRPr lang="ru-RU" i="1"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071546"/>
            <a:ext cx="4572000" cy="4708981"/>
          </a:xfrm>
          <a:prstGeom prst="rect">
            <a:avLst/>
          </a:prstGeom>
        </p:spPr>
        <p:txBody>
          <a:bodyPr>
            <a:spAutoFit/>
          </a:bodyPr>
          <a:lstStyle/>
          <a:p>
            <a:pPr algn="just"/>
            <a:r>
              <a:rPr lang="ru-RU" sz="2000" dirty="0" smtClean="0"/>
              <a:t>        Назовем лишь некоторые из них. Наибольшее количество источников (более 32) сконцентрировано в восточной части региона Сочи (от реки </a:t>
            </a:r>
            <a:r>
              <a:rPr lang="ru-RU" sz="2000" dirty="0" err="1" smtClean="0"/>
              <a:t>Азмич</a:t>
            </a:r>
            <a:r>
              <a:rPr lang="ru-RU" sz="2000" dirty="0" smtClean="0"/>
              <a:t> до реки </a:t>
            </a:r>
            <a:r>
              <a:rPr lang="ru-RU" sz="2000" dirty="0" err="1" smtClean="0"/>
              <a:t>Ачипсе</a:t>
            </a:r>
            <a:r>
              <a:rPr lang="ru-RU" sz="2000" dirty="0" smtClean="0"/>
              <a:t>). Центральная часть района от реки </a:t>
            </a:r>
            <a:r>
              <a:rPr lang="ru-RU" sz="2000" dirty="0" err="1" smtClean="0"/>
              <a:t>Ачипсе</a:t>
            </a:r>
            <a:r>
              <a:rPr lang="ru-RU" sz="2000" dirty="0" smtClean="0"/>
              <a:t> до реки </a:t>
            </a:r>
            <a:r>
              <a:rPr lang="ru-RU" sz="2000" dirty="0" err="1" smtClean="0"/>
              <a:t>Чвижепсе</a:t>
            </a:r>
            <a:r>
              <a:rPr lang="ru-RU" sz="2000" dirty="0" smtClean="0"/>
              <a:t> не имеет поверхностных выходов углекислых минеральных вод. На западе Сочинского района в долине реки </a:t>
            </a:r>
            <a:r>
              <a:rPr lang="ru-RU" sz="2000" dirty="0" err="1" smtClean="0"/>
              <a:t>Чвижепсе</a:t>
            </a:r>
            <a:r>
              <a:rPr lang="ru-RU" sz="2000" dirty="0" smtClean="0"/>
              <a:t> обнаружено 8 источников. По солевому составу вода всех углекислых источников представлена двумя типами - аналогами Нарзана и Боржоми.  </a:t>
            </a:r>
            <a:endParaRPr lang="ru-RU" sz="2000" dirty="0"/>
          </a:p>
        </p:txBody>
      </p:sp>
      <p:pic>
        <p:nvPicPr>
          <p:cNvPr id="3" name="Рисунок 2" descr="ЧВИЖЕПСЕ.jpg"/>
          <p:cNvPicPr>
            <a:picLocks noChangeAspect="1"/>
          </p:cNvPicPr>
          <p:nvPr/>
        </p:nvPicPr>
        <p:blipFill>
          <a:blip r:embed="rId2"/>
          <a:stretch>
            <a:fillRect/>
          </a:stretch>
        </p:blipFill>
        <p:spPr>
          <a:xfrm>
            <a:off x="5072066" y="857232"/>
            <a:ext cx="3876007" cy="5814011"/>
          </a:xfrm>
          <a:prstGeom prst="rect">
            <a:avLst/>
          </a:prstGeom>
          <a:ln>
            <a:noFill/>
          </a:ln>
          <a:effectLst>
            <a:softEdge rad="112500"/>
          </a:effectLst>
        </p:spPr>
      </p:pic>
      <p:sp>
        <p:nvSpPr>
          <p:cNvPr id="4" name="Прямоугольник 3"/>
          <p:cNvSpPr/>
          <p:nvPr/>
        </p:nvSpPr>
        <p:spPr>
          <a:xfrm>
            <a:off x="3143240" y="6286520"/>
            <a:ext cx="1806657" cy="369332"/>
          </a:xfrm>
          <a:prstGeom prst="rect">
            <a:avLst/>
          </a:prstGeom>
        </p:spPr>
        <p:txBody>
          <a:bodyPr wrap="square">
            <a:spAutoFit/>
          </a:bodyPr>
          <a:lstStyle/>
          <a:p>
            <a:r>
              <a:rPr lang="ru-RU" i="1" dirty="0" smtClean="0"/>
              <a:t>Река </a:t>
            </a:r>
            <a:r>
              <a:rPr lang="ru-RU" i="1" dirty="0" err="1" smtClean="0"/>
              <a:t>Чвижепсе</a:t>
            </a:r>
            <a:endParaRPr lang="ru-RU" i="1"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482</TotalTime>
  <Words>1560</Words>
  <Application>Microsoft Office PowerPoint</Application>
  <PresentationFormat>Экран (4:3)</PresentationFormat>
  <Paragraphs>71</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Поток</vt:lpstr>
      <vt:lpstr>Презентация PowerPoint</vt:lpstr>
      <vt:lpstr>Презентация PowerPoint</vt:lpstr>
      <vt:lpstr>МОРСКИЕ ВОДЫ</vt:lpstr>
      <vt:lpstr>МИНЕРАЛЬНЫЕ ПОДЗЕМНЫЕ ВОДЫ</vt:lpstr>
      <vt:lpstr>Презентация PowerPoint</vt:lpstr>
      <vt:lpstr>Презентация PowerPoint</vt:lpstr>
      <vt:lpstr>Презентация PowerPoint</vt:lpstr>
      <vt:lpstr>Презентация PowerPoint</vt:lpstr>
      <vt:lpstr>Презентация PowerPoint</vt:lpstr>
      <vt:lpstr>ПРЕСНЫЕ ПИТЬЕВЫЕ ВОДЫ </vt:lpstr>
      <vt:lpstr>ГИДРОЛОГИЧЕСКАЯ ХАРАКТЕРИСТИКА РЕЧНОЙ СЕТИ РЕГИОНА СОЧИ </vt:lpstr>
      <vt:lpstr>Презентация PowerPoint</vt:lpstr>
      <vt:lpstr>Презентация PowerPoint</vt:lpstr>
      <vt:lpstr>Таблица 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ГИДРОЛОГИЧЕСКИЕ ОСОБЕННОСТИ СОЧИНСКОГО РЕГИОНА</dc:title>
  <dc:creator>Admin</dc:creator>
  <cp:lastModifiedBy>User</cp:lastModifiedBy>
  <cp:revision>59</cp:revision>
  <dcterms:created xsi:type="dcterms:W3CDTF">2015-12-19T18:08:07Z</dcterms:created>
  <dcterms:modified xsi:type="dcterms:W3CDTF">2020-03-23T12:53:28Z</dcterms:modified>
</cp:coreProperties>
</file>